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7" r:id="rId2"/>
    <p:sldId id="256" r:id="rId3"/>
    <p:sldId id="258" r:id="rId4"/>
    <p:sldId id="259" r:id="rId5"/>
    <p:sldId id="260" r:id="rId6"/>
    <p:sldId id="261" r:id="rId7"/>
    <p:sldId id="262" r:id="rId8"/>
    <p:sldId id="263" r:id="rId9"/>
    <p:sldId id="264" r:id="rId10"/>
  </p:sldIdLst>
  <p:sldSz cx="9144000" cy="6858000" type="screen4x3"/>
  <p:notesSz cx="6854825" cy="9293225"/>
  <p:defaultTextStyle>
    <a:defPPr>
      <a:defRPr lang="es-MX"/>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0213" cy="46513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MX"/>
          </a:p>
        </p:txBody>
      </p:sp>
      <p:sp>
        <p:nvSpPr>
          <p:cNvPr id="3" name="2 Marcador de fecha"/>
          <p:cNvSpPr>
            <a:spLocks noGrp="1"/>
          </p:cNvSpPr>
          <p:nvPr>
            <p:ph type="dt" idx="1"/>
          </p:nvPr>
        </p:nvSpPr>
        <p:spPr>
          <a:xfrm>
            <a:off x="3883025" y="0"/>
            <a:ext cx="2970213" cy="46513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8127B43-6447-4EDC-B57D-1D3E7D1C08E0}" type="datetimeFigureOut">
              <a:rPr lang="es-MX"/>
              <a:pPr>
                <a:defRPr/>
              </a:pPr>
              <a:t>13/10/2011</a:t>
            </a:fld>
            <a:endParaRPr lang="es-MX"/>
          </a:p>
        </p:txBody>
      </p:sp>
      <p:sp>
        <p:nvSpPr>
          <p:cNvPr id="4" name="3 Marcador de imagen de diapositiva"/>
          <p:cNvSpPr>
            <a:spLocks noGrp="1" noRot="1" noChangeAspect="1"/>
          </p:cNvSpPr>
          <p:nvPr>
            <p:ph type="sldImg" idx="2"/>
          </p:nvPr>
        </p:nvSpPr>
        <p:spPr>
          <a:xfrm>
            <a:off x="1104900" y="696913"/>
            <a:ext cx="4645025" cy="3484562"/>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685800" y="4414838"/>
            <a:ext cx="5483225" cy="4181475"/>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826500"/>
            <a:ext cx="2970213" cy="46513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MX"/>
          </a:p>
        </p:txBody>
      </p:sp>
      <p:sp>
        <p:nvSpPr>
          <p:cNvPr id="7" name="6 Marcador de número de diapositiva"/>
          <p:cNvSpPr>
            <a:spLocks noGrp="1"/>
          </p:cNvSpPr>
          <p:nvPr>
            <p:ph type="sldNum" sz="quarter" idx="5"/>
          </p:nvPr>
        </p:nvSpPr>
        <p:spPr>
          <a:xfrm>
            <a:off x="3883025" y="8826500"/>
            <a:ext cx="2970213" cy="46513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0DFA2E3-54E8-4C05-882C-9760EF9C0ECA}" type="slidenum">
              <a:rPr lang="es-MX"/>
              <a:pPr>
                <a:defRPr/>
              </a:pPr>
              <a:t>‹Nº›</a:t>
            </a:fld>
            <a:endParaRPr lang="es-MX"/>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8 Elipse"/>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13 Título"/>
          <p:cNvSpPr>
            <a:spLocks noGrp="1"/>
          </p:cNvSpPr>
          <p:nvPr>
            <p:ph type="ctrTitle"/>
          </p:nvPr>
        </p:nvSpPr>
        <p:spPr>
          <a:xfrm>
            <a:off x="1432560" y="359898"/>
            <a:ext cx="7406640" cy="1472184"/>
          </a:xfrm>
        </p:spPr>
        <p:txBody>
          <a:bodyPr anchor="b"/>
          <a:lstStyle>
            <a:lvl1pPr algn="l">
              <a:defRPr/>
            </a:lvl1pPr>
            <a:extLst/>
          </a:lstStyle>
          <a:p>
            <a:r>
              <a:rPr lang="es-ES" smtClean="0"/>
              <a:t>Haga clic para modificar el estilo de título del patrón</a:t>
            </a:r>
            <a:endParaRPr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6" name="6 Marcador de fecha"/>
          <p:cNvSpPr>
            <a:spLocks noGrp="1"/>
          </p:cNvSpPr>
          <p:nvPr>
            <p:ph type="dt" sz="half" idx="10"/>
          </p:nvPr>
        </p:nvSpPr>
        <p:spPr/>
        <p:txBody>
          <a:bodyPr/>
          <a:lstStyle>
            <a:lvl1pPr>
              <a:defRPr/>
            </a:lvl1pPr>
            <a:extLst/>
          </a:lstStyle>
          <a:p>
            <a:pPr>
              <a:defRPr/>
            </a:pPr>
            <a:fld id="{2CB7530E-F7E2-46C0-B1F2-EFC618B508C0}" type="datetime1">
              <a:rPr lang="es-MX"/>
              <a:pPr>
                <a:defRPr/>
              </a:pPr>
              <a:t>13/10/2011</a:t>
            </a:fld>
            <a:endParaRPr lang="es-MX"/>
          </a:p>
        </p:txBody>
      </p:sp>
      <p:sp>
        <p:nvSpPr>
          <p:cNvPr id="7" name="19 Marcador de pie de página"/>
          <p:cNvSpPr>
            <a:spLocks noGrp="1"/>
          </p:cNvSpPr>
          <p:nvPr>
            <p:ph type="ftr" sz="quarter" idx="11"/>
          </p:nvPr>
        </p:nvSpPr>
        <p:spPr/>
        <p:txBody>
          <a:bodyPr/>
          <a:lstStyle>
            <a:lvl1pPr>
              <a:defRPr/>
            </a:lvl1pPr>
            <a:extLst/>
          </a:lstStyle>
          <a:p>
            <a:pPr>
              <a:defRPr/>
            </a:pPr>
            <a:endParaRPr lang="es-MX"/>
          </a:p>
        </p:txBody>
      </p:sp>
      <p:sp>
        <p:nvSpPr>
          <p:cNvPr id="8" name="9 Marcador de número de diapositiva"/>
          <p:cNvSpPr>
            <a:spLocks noGrp="1"/>
          </p:cNvSpPr>
          <p:nvPr>
            <p:ph type="sldNum" sz="quarter" idx="12"/>
          </p:nvPr>
        </p:nvSpPr>
        <p:spPr/>
        <p:txBody>
          <a:bodyPr/>
          <a:lstStyle>
            <a:lvl1pPr>
              <a:defRPr/>
            </a:lvl1pPr>
            <a:extLst/>
          </a:lstStyle>
          <a:p>
            <a:pPr>
              <a:defRPr/>
            </a:pPr>
            <a:fld id="{F91A77B2-9B34-43EF-84AD-B31094657AE6}" type="slidenum">
              <a:rPr lang="es-MX"/>
              <a:pPr>
                <a:defRPr/>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11D0CA14-25CC-4527-B7DA-9B12067FDE53}" type="datetime1">
              <a:rPr lang="es-MX"/>
              <a:pPr>
                <a:defRPr/>
              </a:pPr>
              <a:t>13/10/2011</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6DE100B0-8D44-4D31-A454-3A86D847FF51}" type="slidenum">
              <a:rPr lang="es-MX"/>
              <a:pPr>
                <a:defRPr/>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437008B7-A61B-40AC-B7DF-0196667FCF05}" type="datetime1">
              <a:rPr lang="es-MX"/>
              <a:pPr>
                <a:defRPr/>
              </a:pPr>
              <a:t>13/10/2011</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2192B5CC-6F07-4305-87F3-430AD4D2199D}" type="slidenum">
              <a:rPr lang="es-MX"/>
              <a:pPr>
                <a:defRPr/>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73EEF74B-5468-46E0-BA06-90F49470B9A3}" type="datetime1">
              <a:rPr lang="es-MX"/>
              <a:pPr>
                <a:defRPr/>
              </a:pPr>
              <a:t>13/10/2011</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F4ADCC2D-D687-4900-823B-6053F09F2195}" type="slidenum">
              <a:rPr lang="es-MX"/>
              <a:pPr>
                <a:defRPr/>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6 Rectángulo"/>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9 Rectángulo"/>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8 Elipse"/>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8" name="3 Marcador de fecha"/>
          <p:cNvSpPr>
            <a:spLocks noGrp="1"/>
          </p:cNvSpPr>
          <p:nvPr>
            <p:ph type="dt" sz="half" idx="10"/>
          </p:nvPr>
        </p:nvSpPr>
        <p:spPr/>
        <p:txBody>
          <a:bodyPr/>
          <a:lstStyle>
            <a:lvl1pPr>
              <a:defRPr/>
            </a:lvl1pPr>
            <a:extLst/>
          </a:lstStyle>
          <a:p>
            <a:pPr>
              <a:defRPr/>
            </a:pPr>
            <a:fld id="{30C80DAF-2C4A-4575-890F-358568D24147}" type="datetime1">
              <a:rPr lang="es-MX"/>
              <a:pPr>
                <a:defRPr/>
              </a:pPr>
              <a:t>13/10/2011</a:t>
            </a:fld>
            <a:endParaRPr lang="es-MX"/>
          </a:p>
        </p:txBody>
      </p:sp>
      <p:sp>
        <p:nvSpPr>
          <p:cNvPr id="9" name="4 Marcador de pie de página"/>
          <p:cNvSpPr>
            <a:spLocks noGrp="1"/>
          </p:cNvSpPr>
          <p:nvPr>
            <p:ph type="ftr" sz="quarter" idx="11"/>
          </p:nvPr>
        </p:nvSpPr>
        <p:spPr/>
        <p:txBody>
          <a:bodyPr/>
          <a:lstStyle>
            <a:lvl1pPr>
              <a:defRPr/>
            </a:lvl1pPr>
            <a:extLst/>
          </a:lstStyle>
          <a:p>
            <a:pPr>
              <a:defRPr/>
            </a:pPr>
            <a:endParaRPr lang="es-MX"/>
          </a:p>
        </p:txBody>
      </p:sp>
      <p:sp>
        <p:nvSpPr>
          <p:cNvPr id="10" name="5 Marcador de número de diapositiva"/>
          <p:cNvSpPr>
            <a:spLocks noGrp="1"/>
          </p:cNvSpPr>
          <p:nvPr>
            <p:ph type="sldNum" sz="quarter" idx="12"/>
          </p:nvPr>
        </p:nvSpPr>
        <p:spPr/>
        <p:txBody>
          <a:bodyPr/>
          <a:lstStyle>
            <a:lvl1pPr>
              <a:defRPr/>
            </a:lvl1pPr>
            <a:extLst/>
          </a:lstStyle>
          <a:p>
            <a:pPr>
              <a:defRPr/>
            </a:pPr>
            <a:fld id="{564E815E-F0A4-43AB-9298-DA2930E9F294}" type="slidenum">
              <a:rPr lang="es-MX"/>
              <a:pPr>
                <a:defRPr/>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3 Marcador de fecha"/>
          <p:cNvSpPr>
            <a:spLocks noGrp="1"/>
          </p:cNvSpPr>
          <p:nvPr>
            <p:ph type="dt" sz="half" idx="10"/>
          </p:nvPr>
        </p:nvSpPr>
        <p:spPr/>
        <p:txBody>
          <a:bodyPr/>
          <a:lstStyle>
            <a:lvl1pPr>
              <a:defRPr/>
            </a:lvl1pPr>
          </a:lstStyle>
          <a:p>
            <a:pPr>
              <a:defRPr/>
            </a:pPr>
            <a:fld id="{CC12518A-FBAA-45C1-9C5D-244F4B2EAF14}" type="datetime1">
              <a:rPr lang="es-MX"/>
              <a:pPr>
                <a:defRPr/>
              </a:pPr>
              <a:t>13/10/2011</a:t>
            </a:fld>
            <a:endParaRPr lang="es-MX"/>
          </a:p>
        </p:txBody>
      </p:sp>
      <p:sp>
        <p:nvSpPr>
          <p:cNvPr id="6" name="9 Marcador de pie de página"/>
          <p:cNvSpPr>
            <a:spLocks noGrp="1"/>
          </p:cNvSpPr>
          <p:nvPr>
            <p:ph type="ftr" sz="quarter" idx="11"/>
          </p:nvPr>
        </p:nvSpPr>
        <p:spPr/>
        <p:txBody>
          <a:bodyPr/>
          <a:lstStyle>
            <a:lvl1pPr>
              <a:defRPr/>
            </a:lvl1pPr>
          </a:lstStyle>
          <a:p>
            <a:pPr>
              <a:defRPr/>
            </a:pPr>
            <a:endParaRPr lang="es-MX"/>
          </a:p>
        </p:txBody>
      </p:sp>
      <p:sp>
        <p:nvSpPr>
          <p:cNvPr id="7" name="21 Marcador de número de diapositiva"/>
          <p:cNvSpPr>
            <a:spLocks noGrp="1"/>
          </p:cNvSpPr>
          <p:nvPr>
            <p:ph type="sldNum" sz="quarter" idx="12"/>
          </p:nvPr>
        </p:nvSpPr>
        <p:spPr/>
        <p:txBody>
          <a:bodyPr/>
          <a:lstStyle>
            <a:lvl1pPr>
              <a:defRPr/>
            </a:lvl1pPr>
          </a:lstStyle>
          <a:p>
            <a:pPr>
              <a:defRPr/>
            </a:pPr>
            <a:fld id="{F28797AE-0601-4BBE-805D-040E2539C7FF}" type="slidenum">
              <a:rPr lang="es-MX"/>
              <a:pPr>
                <a:defRPr/>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lstStyle>
            <a:lvl1pPr algn="ctr">
              <a:defRPr sz="4500" b="1" cap="none" baseline="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67D9ABFA-F404-4572-9BDC-28B957D0DC33}" type="datetime1">
              <a:rPr lang="es-MX"/>
              <a:pPr>
                <a:defRPr/>
              </a:pPr>
              <a:t>13/10/2011</a:t>
            </a:fld>
            <a:endParaRPr lang="es-MX"/>
          </a:p>
        </p:txBody>
      </p:sp>
      <p:sp>
        <p:nvSpPr>
          <p:cNvPr id="8" name="7 Marcador de pie de página"/>
          <p:cNvSpPr>
            <a:spLocks noGrp="1"/>
          </p:cNvSpPr>
          <p:nvPr>
            <p:ph type="ftr" sz="quarter" idx="11"/>
          </p:nvPr>
        </p:nvSpPr>
        <p:spPr/>
        <p:txBody>
          <a:bodyPr/>
          <a:lstStyle>
            <a:lvl1pPr>
              <a:defRPr/>
            </a:lvl1pPr>
            <a:extLst/>
          </a:lstStyle>
          <a:p>
            <a:pPr>
              <a:defRPr/>
            </a:pPr>
            <a:endParaRPr lang="es-MX"/>
          </a:p>
        </p:txBody>
      </p:sp>
      <p:sp>
        <p:nvSpPr>
          <p:cNvPr id="9" name="8 Marcador de número de diapositiva"/>
          <p:cNvSpPr>
            <a:spLocks noGrp="1"/>
          </p:cNvSpPr>
          <p:nvPr>
            <p:ph type="sldNum" sz="quarter" idx="12"/>
          </p:nvPr>
        </p:nvSpPr>
        <p:spPr/>
        <p:txBody>
          <a:bodyPr/>
          <a:lstStyle>
            <a:lvl1pPr>
              <a:defRPr/>
            </a:lvl1pPr>
            <a:extLst/>
          </a:lstStyle>
          <a:p>
            <a:pPr>
              <a:defRPr/>
            </a:pPr>
            <a:fld id="{4FA53B87-579E-4DFB-B022-D3B1B11F1B58}" type="slidenum">
              <a:rPr lang="es-MX"/>
              <a:pPr>
                <a:defRPr/>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3 Marcador de fecha"/>
          <p:cNvSpPr>
            <a:spLocks noGrp="1"/>
          </p:cNvSpPr>
          <p:nvPr>
            <p:ph type="dt" sz="half" idx="10"/>
          </p:nvPr>
        </p:nvSpPr>
        <p:spPr/>
        <p:txBody>
          <a:bodyPr/>
          <a:lstStyle>
            <a:lvl1pPr>
              <a:defRPr/>
            </a:lvl1pPr>
          </a:lstStyle>
          <a:p>
            <a:pPr>
              <a:defRPr/>
            </a:pPr>
            <a:fld id="{54385C62-6796-4108-904C-54F5AA6D3E14}" type="datetime1">
              <a:rPr lang="es-MX"/>
              <a:pPr>
                <a:defRPr/>
              </a:pPr>
              <a:t>13/10/2011</a:t>
            </a:fld>
            <a:endParaRPr lang="es-MX"/>
          </a:p>
        </p:txBody>
      </p:sp>
      <p:sp>
        <p:nvSpPr>
          <p:cNvPr id="4" name="9 Marcador de pie de página"/>
          <p:cNvSpPr>
            <a:spLocks noGrp="1"/>
          </p:cNvSpPr>
          <p:nvPr>
            <p:ph type="ftr" sz="quarter" idx="11"/>
          </p:nvPr>
        </p:nvSpPr>
        <p:spPr/>
        <p:txBody>
          <a:bodyPr/>
          <a:lstStyle>
            <a:lvl1pPr>
              <a:defRPr/>
            </a:lvl1pPr>
          </a:lstStyle>
          <a:p>
            <a:pPr>
              <a:defRPr/>
            </a:pPr>
            <a:endParaRPr lang="es-MX"/>
          </a:p>
        </p:txBody>
      </p:sp>
      <p:sp>
        <p:nvSpPr>
          <p:cNvPr id="5" name="21 Marcador de número de diapositiva"/>
          <p:cNvSpPr>
            <a:spLocks noGrp="1"/>
          </p:cNvSpPr>
          <p:nvPr>
            <p:ph type="sldNum" sz="quarter" idx="12"/>
          </p:nvPr>
        </p:nvSpPr>
        <p:spPr/>
        <p:txBody>
          <a:bodyPr/>
          <a:lstStyle>
            <a:lvl1pPr>
              <a:defRPr/>
            </a:lvl1pPr>
          </a:lstStyle>
          <a:p>
            <a:pPr>
              <a:defRPr/>
            </a:pPr>
            <a:fld id="{84F3E767-8659-4CA1-980E-EDFE0FD2F08A}" type="slidenum">
              <a:rPr lang="es-MX"/>
              <a:pPr>
                <a:defRPr/>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4 Rectángulo"/>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5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1 Marcador de fecha"/>
          <p:cNvSpPr>
            <a:spLocks noGrp="1"/>
          </p:cNvSpPr>
          <p:nvPr>
            <p:ph type="dt" sz="half" idx="10"/>
          </p:nvPr>
        </p:nvSpPr>
        <p:spPr/>
        <p:txBody>
          <a:bodyPr/>
          <a:lstStyle>
            <a:lvl1pPr>
              <a:defRPr/>
            </a:lvl1pPr>
            <a:extLst/>
          </a:lstStyle>
          <a:p>
            <a:pPr>
              <a:defRPr/>
            </a:pPr>
            <a:fld id="{735FB0C7-C297-4E8C-9828-188594EF8890}" type="datetime1">
              <a:rPr lang="es-MX"/>
              <a:pPr>
                <a:defRPr/>
              </a:pPr>
              <a:t>13/10/2011</a:t>
            </a:fld>
            <a:endParaRPr lang="es-MX"/>
          </a:p>
        </p:txBody>
      </p:sp>
      <p:sp>
        <p:nvSpPr>
          <p:cNvPr id="5" name="2 Marcador de pie de página"/>
          <p:cNvSpPr>
            <a:spLocks noGrp="1"/>
          </p:cNvSpPr>
          <p:nvPr>
            <p:ph type="ftr" sz="quarter" idx="11"/>
          </p:nvPr>
        </p:nvSpPr>
        <p:spPr/>
        <p:txBody>
          <a:bodyPr/>
          <a:lstStyle>
            <a:lvl1pPr>
              <a:defRPr/>
            </a:lvl1pPr>
            <a:extLst/>
          </a:lstStyle>
          <a:p>
            <a:pPr>
              <a:defRPr/>
            </a:pPr>
            <a:endParaRPr lang="es-MX"/>
          </a:p>
        </p:txBody>
      </p:sp>
      <p:sp>
        <p:nvSpPr>
          <p:cNvPr id="6" name="3 Marcador de número de diapositiva"/>
          <p:cNvSpPr>
            <a:spLocks noGrp="1"/>
          </p:cNvSpPr>
          <p:nvPr>
            <p:ph type="sldNum" sz="quarter" idx="12"/>
          </p:nvPr>
        </p:nvSpPr>
        <p:spPr/>
        <p:txBody>
          <a:bodyPr/>
          <a:lstStyle>
            <a:lvl1pPr>
              <a:defRPr/>
            </a:lvl1pPr>
            <a:extLst/>
          </a:lstStyle>
          <a:p>
            <a:pPr>
              <a:defRPr/>
            </a:pPr>
            <a:fld id="{E938468B-27AA-4D0B-8040-C4FE5C2CC4E5}" type="slidenum">
              <a:rPr lang="es-MX"/>
              <a:pPr>
                <a:defRPr/>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A4B537BF-6A3B-4BC6-BF1C-F649373B9661}" type="datetime1">
              <a:rPr lang="es-MX"/>
              <a:pPr>
                <a:defRPr/>
              </a:pPr>
              <a:t>13/10/2011</a:t>
            </a:fld>
            <a:endParaRPr lang="es-MX"/>
          </a:p>
        </p:txBody>
      </p:sp>
      <p:sp>
        <p:nvSpPr>
          <p:cNvPr id="6" name="5 Marcador de pie de página"/>
          <p:cNvSpPr>
            <a:spLocks noGrp="1"/>
          </p:cNvSpPr>
          <p:nvPr>
            <p:ph type="ftr" sz="quarter" idx="11"/>
          </p:nvPr>
        </p:nvSpPr>
        <p:spPr/>
        <p:txBody>
          <a:bodyPr/>
          <a:lstStyle>
            <a:lvl1pPr>
              <a:defRPr/>
            </a:lvl1pPr>
            <a:extLst/>
          </a:lstStyle>
          <a:p>
            <a:pPr>
              <a:defRPr/>
            </a:pPr>
            <a:endParaRPr lang="es-MX"/>
          </a:p>
        </p:txBody>
      </p:sp>
      <p:sp>
        <p:nvSpPr>
          <p:cNvPr id="7" name="6 Marcador de número de diapositiva"/>
          <p:cNvSpPr>
            <a:spLocks noGrp="1"/>
          </p:cNvSpPr>
          <p:nvPr>
            <p:ph type="sldNum" sz="quarter" idx="12"/>
          </p:nvPr>
        </p:nvSpPr>
        <p:spPr/>
        <p:txBody>
          <a:bodyPr/>
          <a:lstStyle>
            <a:lvl1pPr>
              <a:defRPr/>
            </a:lvl1pPr>
            <a:extLst/>
          </a:lstStyle>
          <a:p>
            <a:pPr>
              <a:defRPr/>
            </a:pPr>
            <a:fld id="{5F3FEE4E-7EF2-407A-92CD-035372769B12}" type="slidenum">
              <a:rPr lang="es-MX"/>
              <a:pPr>
                <a:defRPr/>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8 Proceso"/>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9 Proceso"/>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8" name="4 Marcador de fecha"/>
          <p:cNvSpPr>
            <a:spLocks noGrp="1"/>
          </p:cNvSpPr>
          <p:nvPr>
            <p:ph type="dt" sz="half" idx="10"/>
          </p:nvPr>
        </p:nvSpPr>
        <p:spPr/>
        <p:txBody>
          <a:bodyPr/>
          <a:lstStyle>
            <a:lvl1pPr>
              <a:defRPr/>
            </a:lvl1pPr>
            <a:extLst/>
          </a:lstStyle>
          <a:p>
            <a:pPr>
              <a:defRPr/>
            </a:pPr>
            <a:fld id="{D5279614-64B7-4158-83D5-24C41FFBE56A}" type="datetime1">
              <a:rPr lang="es-MX"/>
              <a:pPr>
                <a:defRPr/>
              </a:pPr>
              <a:t>13/10/2011</a:t>
            </a:fld>
            <a:endParaRPr lang="es-MX"/>
          </a:p>
        </p:txBody>
      </p:sp>
      <p:sp>
        <p:nvSpPr>
          <p:cNvPr id="9" name="5 Marcador de pie de página"/>
          <p:cNvSpPr>
            <a:spLocks noGrp="1"/>
          </p:cNvSpPr>
          <p:nvPr>
            <p:ph type="ftr" sz="quarter" idx="11"/>
          </p:nvPr>
        </p:nvSpPr>
        <p:spPr/>
        <p:txBody>
          <a:bodyPr/>
          <a:lstStyle>
            <a:lvl1pPr>
              <a:defRPr/>
            </a:lvl1pPr>
            <a:extLst/>
          </a:lstStyle>
          <a:p>
            <a:pPr>
              <a:defRPr/>
            </a:pPr>
            <a:endParaRPr lang="es-MX"/>
          </a:p>
        </p:txBody>
      </p:sp>
      <p:sp>
        <p:nvSpPr>
          <p:cNvPr id="10" name="6 Marcador de número de diapositiva"/>
          <p:cNvSpPr>
            <a:spLocks noGrp="1"/>
          </p:cNvSpPr>
          <p:nvPr>
            <p:ph type="sldNum" sz="quarter" idx="12"/>
          </p:nvPr>
        </p:nvSpPr>
        <p:spPr/>
        <p:txBody>
          <a:bodyPr/>
          <a:lstStyle>
            <a:lvl1pPr>
              <a:defRPr/>
            </a:lvl1pPr>
            <a:extLst/>
          </a:lstStyle>
          <a:p>
            <a:pPr>
              <a:defRPr/>
            </a:pPr>
            <a:fld id="{A29B8BD0-B5FE-49FC-B71E-1AACFA85718F}" type="slidenum">
              <a:rPr lang="es-MX"/>
              <a:pPr>
                <a:defRPr/>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Elipse"/>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11 Rectángulo"/>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Marcador de título"/>
          <p:cNvSpPr>
            <a:spLocks noGrp="1"/>
          </p:cNvSpPr>
          <p:nvPr>
            <p:ph type="title"/>
          </p:nvPr>
        </p:nvSpPr>
        <p:spPr>
          <a:xfrm>
            <a:off x="1435100" y="274638"/>
            <a:ext cx="7499350" cy="1143000"/>
          </a:xfrm>
          <a:prstGeom prst="rect">
            <a:avLst/>
          </a:prstGeom>
        </p:spPr>
        <p:txBody>
          <a:bodyPr anchor="ctr">
            <a:normAutofit/>
          </a:bodyPr>
          <a:lstStyle>
            <a:extLst/>
          </a:lstStyle>
          <a:p>
            <a:r>
              <a:rPr lang="es-ES" smtClean="0"/>
              <a:t>Haga clic para modificar el estilo de título del patrón</a:t>
            </a:r>
            <a:endParaRPr lang="en-US"/>
          </a:p>
        </p:txBody>
      </p:sp>
      <p:sp>
        <p:nvSpPr>
          <p:cNvPr id="1033" name="8 Marcador de texto"/>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smtClean="0">
                <a:solidFill>
                  <a:schemeClr val="bg2">
                    <a:shade val="50000"/>
                    <a:satMod val="200000"/>
                  </a:schemeClr>
                </a:solidFill>
                <a:latin typeface="+mn-lt"/>
              </a:defRPr>
            </a:lvl1pPr>
            <a:extLst/>
          </a:lstStyle>
          <a:p>
            <a:pPr>
              <a:defRPr/>
            </a:pPr>
            <a:fld id="{0D48B9F1-FDB9-4864-B36D-7158E4E39F2D}" type="datetime1">
              <a:rPr lang="es-MX"/>
              <a:pPr>
                <a:defRPr/>
              </a:pPr>
              <a:t>13/10/2011</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es-MX"/>
          </a:p>
        </p:txBody>
      </p:sp>
      <p:sp>
        <p:nvSpPr>
          <p:cNvPr id="22" name="21 Marcador de número de diapositiva"/>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smtClean="0">
                <a:solidFill>
                  <a:schemeClr val="bg2">
                    <a:shade val="50000"/>
                    <a:satMod val="200000"/>
                  </a:schemeClr>
                </a:solidFill>
                <a:effectLst/>
                <a:latin typeface="+mn-lt"/>
              </a:defRPr>
            </a:lvl1pPr>
            <a:extLst/>
          </a:lstStyle>
          <a:p>
            <a:pPr>
              <a:defRPr/>
            </a:pPr>
            <a:fld id="{D849126A-C315-402B-B322-D84FC6CD9F3E}" type="slidenum">
              <a:rPr lang="es-MX"/>
              <a:pPr>
                <a:defRPr/>
              </a:pPr>
              <a:t>‹Nº›</a:t>
            </a:fld>
            <a:endParaRPr lang="es-MX"/>
          </a:p>
        </p:txBody>
      </p:sp>
      <p:sp>
        <p:nvSpPr>
          <p:cNvPr id="15" name="14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6" r:id="rId5"/>
    <p:sldLayoutId id="2147483681" r:id="rId6"/>
    <p:sldLayoutId id="2147483687" r:id="rId7"/>
    <p:sldLayoutId id="2147483688" r:id="rId8"/>
    <p:sldLayoutId id="2147483689" r:id="rId9"/>
    <p:sldLayoutId id="2147483680" r:id="rId10"/>
    <p:sldLayoutId id="2147483679" r:id="rId11"/>
  </p:sldLayoutIdLst>
  <p:hf hdr="0" ftr="0" dt="0"/>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Gill Sans MT"/>
        </a:defRPr>
      </a:lvl2pPr>
      <a:lvl3pPr algn="l" rtl="0" fontAlgn="base">
        <a:spcBef>
          <a:spcPct val="0"/>
        </a:spcBef>
        <a:spcAft>
          <a:spcPct val="0"/>
        </a:spcAft>
        <a:defRPr sz="4300">
          <a:solidFill>
            <a:srgbClr val="572314"/>
          </a:solidFill>
          <a:latin typeface="Gill Sans MT"/>
        </a:defRPr>
      </a:lvl3pPr>
      <a:lvl4pPr algn="l" rtl="0" fontAlgn="base">
        <a:spcBef>
          <a:spcPct val="0"/>
        </a:spcBef>
        <a:spcAft>
          <a:spcPct val="0"/>
        </a:spcAft>
        <a:defRPr sz="4300">
          <a:solidFill>
            <a:srgbClr val="572314"/>
          </a:solidFill>
          <a:latin typeface="Gill Sans MT"/>
        </a:defRPr>
      </a:lvl4pPr>
      <a:lvl5pPr algn="l" rtl="0" fontAlgn="base">
        <a:spcBef>
          <a:spcPct val="0"/>
        </a:spcBef>
        <a:spcAft>
          <a:spcPct val="0"/>
        </a:spcAft>
        <a:defRPr sz="4300">
          <a:solidFill>
            <a:srgbClr val="572314"/>
          </a:solidFill>
          <a:latin typeface="Gill Sans MT"/>
        </a:defRPr>
      </a:lvl5pPr>
      <a:lvl6pPr marL="457200" algn="l" rtl="0" fontAlgn="base">
        <a:spcBef>
          <a:spcPct val="0"/>
        </a:spcBef>
        <a:spcAft>
          <a:spcPct val="0"/>
        </a:spcAft>
        <a:defRPr sz="4300">
          <a:solidFill>
            <a:srgbClr val="572314"/>
          </a:solidFill>
          <a:latin typeface="Gill Sans MT"/>
        </a:defRPr>
      </a:lvl6pPr>
      <a:lvl7pPr marL="914400" algn="l" rtl="0" fontAlgn="base">
        <a:spcBef>
          <a:spcPct val="0"/>
        </a:spcBef>
        <a:spcAft>
          <a:spcPct val="0"/>
        </a:spcAft>
        <a:defRPr sz="4300">
          <a:solidFill>
            <a:srgbClr val="572314"/>
          </a:solidFill>
          <a:latin typeface="Gill Sans MT"/>
        </a:defRPr>
      </a:lvl7pPr>
      <a:lvl8pPr marL="1371600" algn="l" rtl="0" fontAlgn="base">
        <a:spcBef>
          <a:spcPct val="0"/>
        </a:spcBef>
        <a:spcAft>
          <a:spcPct val="0"/>
        </a:spcAft>
        <a:defRPr sz="4300">
          <a:solidFill>
            <a:srgbClr val="572314"/>
          </a:solidFill>
          <a:latin typeface="Gill Sans MT"/>
        </a:defRPr>
      </a:lvl8pPr>
      <a:lvl9pPr marL="1828800" algn="l" rtl="0" fontAlgn="base">
        <a:spcBef>
          <a:spcPct val="0"/>
        </a:spcBef>
        <a:spcAft>
          <a:spcPct val="0"/>
        </a:spcAft>
        <a:defRPr sz="4300">
          <a:solidFill>
            <a:srgbClr val="572314"/>
          </a:solidFill>
          <a:latin typeface="Gill Sans MT"/>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431925" y="476250"/>
            <a:ext cx="7407275" cy="5976938"/>
          </a:xfrm>
        </p:spPr>
        <p:txBody>
          <a:bodyPr>
            <a:normAutofit fontScale="92500" lnSpcReduction="10000"/>
          </a:bodyPr>
          <a:lstStyle/>
          <a:p>
            <a:pPr fontAlgn="auto">
              <a:spcAft>
                <a:spcPts val="0"/>
              </a:spcAft>
              <a:buFont typeface="Wingdings 2"/>
              <a:buNone/>
              <a:defRPr/>
            </a:pPr>
            <a:endParaRPr lang="es-ES" dirty="0" smtClean="0">
              <a:solidFill>
                <a:schemeClr val="tx1"/>
              </a:solidFill>
            </a:endParaRPr>
          </a:p>
          <a:p>
            <a:pPr fontAlgn="auto">
              <a:spcAft>
                <a:spcPts val="0"/>
              </a:spcAft>
              <a:buFont typeface="Wingdings 2"/>
              <a:buNone/>
              <a:defRPr/>
            </a:pPr>
            <a:endParaRPr lang="es-ES" dirty="0" smtClean="0">
              <a:solidFill>
                <a:schemeClr val="tx1"/>
              </a:solidFill>
            </a:endParaRPr>
          </a:p>
          <a:p>
            <a:pPr fontAlgn="auto">
              <a:spcAft>
                <a:spcPts val="0"/>
              </a:spcAft>
              <a:buFont typeface="Wingdings 2"/>
              <a:buNone/>
              <a:defRPr/>
            </a:pPr>
            <a:endParaRPr lang="es-ES" dirty="0" smtClean="0">
              <a:solidFill>
                <a:schemeClr val="tx1"/>
              </a:solidFill>
            </a:endParaRPr>
          </a:p>
          <a:p>
            <a:pPr algn="ctr" fontAlgn="auto">
              <a:spcAft>
                <a:spcPts val="0"/>
              </a:spcAft>
              <a:buFont typeface="Wingdings 2"/>
              <a:buNone/>
              <a:defRPr/>
            </a:pPr>
            <a:r>
              <a:rPr lang="es-ES" sz="4000" dirty="0" smtClean="0">
                <a:solidFill>
                  <a:schemeClr val="tx1"/>
                </a:solidFill>
                <a:latin typeface="Arial" pitchFamily="34" charset="0"/>
                <a:cs typeface="Arial" pitchFamily="34" charset="0"/>
              </a:rPr>
              <a:t>III Seminario</a:t>
            </a:r>
          </a:p>
          <a:p>
            <a:pPr algn="ctr" fontAlgn="auto">
              <a:spcAft>
                <a:spcPts val="0"/>
              </a:spcAft>
              <a:buFont typeface="Wingdings 2"/>
              <a:buNone/>
              <a:defRPr/>
            </a:pPr>
            <a:endParaRPr lang="es-ES" sz="3200" dirty="0" smtClean="0">
              <a:solidFill>
                <a:schemeClr val="tx1"/>
              </a:solidFill>
              <a:latin typeface="Arial" pitchFamily="34" charset="0"/>
              <a:cs typeface="Arial" pitchFamily="34" charset="0"/>
            </a:endParaRPr>
          </a:p>
          <a:p>
            <a:pPr algn="ctr" fontAlgn="auto">
              <a:spcAft>
                <a:spcPts val="0"/>
              </a:spcAft>
              <a:buFont typeface="Wingdings 2"/>
              <a:buNone/>
              <a:defRPr/>
            </a:pPr>
            <a:r>
              <a:rPr lang="es-ES" sz="4800" dirty="0" smtClean="0">
                <a:solidFill>
                  <a:schemeClr val="tx1"/>
                </a:solidFill>
                <a:latin typeface="Arial" pitchFamily="34" charset="0"/>
                <a:cs typeface="Arial" pitchFamily="34" charset="0"/>
              </a:rPr>
              <a:t>El Derecho de Autor en el Ámbito Editorial</a:t>
            </a:r>
          </a:p>
          <a:p>
            <a:pPr fontAlgn="auto">
              <a:spcAft>
                <a:spcPts val="0"/>
              </a:spcAft>
              <a:buFont typeface="Wingdings 2"/>
              <a:buNone/>
              <a:defRPr/>
            </a:pPr>
            <a:endParaRPr lang="es-ES" sz="1200" b="1" dirty="0" smtClean="0">
              <a:solidFill>
                <a:schemeClr val="tx1"/>
              </a:solidFill>
              <a:latin typeface="Arial" pitchFamily="34" charset="0"/>
              <a:cs typeface="Arial" pitchFamily="34" charset="0"/>
            </a:endParaRPr>
          </a:p>
          <a:p>
            <a:pPr fontAlgn="auto">
              <a:spcAft>
                <a:spcPts val="0"/>
              </a:spcAft>
              <a:buFont typeface="Wingdings 2"/>
              <a:buNone/>
              <a:defRPr/>
            </a:pPr>
            <a:endParaRPr lang="es-ES" sz="1200" b="1" dirty="0" smtClean="0">
              <a:solidFill>
                <a:schemeClr val="tx1"/>
              </a:solidFill>
              <a:latin typeface="Arial" pitchFamily="34" charset="0"/>
              <a:cs typeface="Arial" pitchFamily="34" charset="0"/>
            </a:endParaRPr>
          </a:p>
          <a:p>
            <a:pPr fontAlgn="auto">
              <a:spcAft>
                <a:spcPts val="0"/>
              </a:spcAft>
              <a:buFont typeface="Wingdings 2"/>
              <a:buNone/>
              <a:defRPr/>
            </a:pPr>
            <a:endParaRPr lang="es-ES" sz="1200" b="1" dirty="0" smtClean="0">
              <a:solidFill>
                <a:schemeClr val="tx1"/>
              </a:solidFill>
              <a:latin typeface="Arial" pitchFamily="34" charset="0"/>
              <a:cs typeface="Arial" pitchFamily="34" charset="0"/>
            </a:endParaRPr>
          </a:p>
          <a:p>
            <a:pPr fontAlgn="auto">
              <a:spcAft>
                <a:spcPts val="0"/>
              </a:spcAft>
              <a:buFont typeface="Wingdings 2"/>
              <a:buNone/>
              <a:defRPr/>
            </a:pPr>
            <a:endParaRPr lang="es-ES" sz="1200" b="1" dirty="0" smtClean="0">
              <a:solidFill>
                <a:schemeClr val="tx1"/>
              </a:solidFill>
              <a:latin typeface="Arial" pitchFamily="34" charset="0"/>
              <a:cs typeface="Arial" pitchFamily="34" charset="0"/>
            </a:endParaRPr>
          </a:p>
          <a:p>
            <a:pPr fontAlgn="auto">
              <a:spcAft>
                <a:spcPts val="0"/>
              </a:spcAft>
              <a:buFont typeface="Wingdings 2"/>
              <a:buNone/>
              <a:defRPr/>
            </a:pPr>
            <a:endParaRPr lang="es-ES" sz="1200" b="1" dirty="0" smtClean="0">
              <a:solidFill>
                <a:schemeClr val="tx1"/>
              </a:solidFill>
              <a:latin typeface="Arial" pitchFamily="34" charset="0"/>
              <a:cs typeface="Arial" pitchFamily="34" charset="0"/>
            </a:endParaRPr>
          </a:p>
          <a:p>
            <a:pPr fontAlgn="auto">
              <a:spcAft>
                <a:spcPts val="0"/>
              </a:spcAft>
              <a:buFont typeface="Wingdings 2"/>
              <a:buNone/>
              <a:defRPr/>
            </a:pPr>
            <a:endParaRPr lang="es-ES" sz="1200" b="1" dirty="0" smtClean="0">
              <a:solidFill>
                <a:schemeClr val="tx1"/>
              </a:solidFill>
              <a:latin typeface="Arial" pitchFamily="34" charset="0"/>
              <a:cs typeface="Arial" pitchFamily="34" charset="0"/>
            </a:endParaRPr>
          </a:p>
          <a:p>
            <a:pPr fontAlgn="auto">
              <a:spcAft>
                <a:spcPts val="0"/>
              </a:spcAft>
              <a:buFont typeface="Wingdings 2"/>
              <a:buNone/>
              <a:defRPr/>
            </a:pPr>
            <a:endParaRPr lang="es-ES" sz="1200" b="1" dirty="0" smtClean="0">
              <a:solidFill>
                <a:schemeClr val="tx1"/>
              </a:solidFill>
              <a:latin typeface="Arial" pitchFamily="34" charset="0"/>
              <a:cs typeface="Arial" pitchFamily="34" charset="0"/>
            </a:endParaRPr>
          </a:p>
          <a:p>
            <a:pPr fontAlgn="auto">
              <a:spcAft>
                <a:spcPts val="0"/>
              </a:spcAft>
              <a:buFont typeface="Wingdings 2"/>
              <a:buNone/>
              <a:defRPr/>
            </a:pPr>
            <a:endParaRPr lang="es-ES" sz="1200" b="1" dirty="0" smtClean="0">
              <a:solidFill>
                <a:schemeClr val="tx1"/>
              </a:solidFill>
              <a:latin typeface="Arial" pitchFamily="34" charset="0"/>
              <a:cs typeface="Arial" pitchFamily="34" charset="0"/>
            </a:endParaRPr>
          </a:p>
          <a:p>
            <a:pPr algn="r" fontAlgn="auto">
              <a:spcAft>
                <a:spcPts val="0"/>
              </a:spcAft>
              <a:buFont typeface="Wingdings 2"/>
              <a:buNone/>
              <a:defRPr/>
            </a:pPr>
            <a:r>
              <a:rPr lang="es-ES" sz="1000" b="1" dirty="0" smtClean="0">
                <a:solidFill>
                  <a:schemeClr val="tx1"/>
                </a:solidFill>
                <a:cs typeface="Arial" pitchFamily="34" charset="0"/>
              </a:rPr>
              <a:t>Lic. Rosalba </a:t>
            </a:r>
            <a:r>
              <a:rPr lang="es-ES" sz="1000" b="1" dirty="0" err="1" smtClean="0">
                <a:solidFill>
                  <a:schemeClr val="tx1"/>
                </a:solidFill>
                <a:cs typeface="Arial" pitchFamily="34" charset="0"/>
              </a:rPr>
              <a:t>Elizalde</a:t>
            </a:r>
            <a:r>
              <a:rPr lang="es-ES" sz="1000" b="1" dirty="0" smtClean="0">
                <a:solidFill>
                  <a:schemeClr val="tx1"/>
                </a:solidFill>
                <a:cs typeface="Arial" pitchFamily="34" charset="0"/>
              </a:rPr>
              <a:t> Perdiz</a:t>
            </a:r>
          </a:p>
          <a:p>
            <a:pPr marL="256032" indent="-228600" algn="r" fontAlgn="auto">
              <a:spcAft>
                <a:spcPts val="0"/>
              </a:spcAft>
              <a:buFont typeface="Wingdings 2"/>
              <a:buNone/>
              <a:defRPr/>
            </a:pPr>
            <a:r>
              <a:rPr lang="es-ES" sz="1000" b="1" dirty="0" smtClean="0">
                <a:solidFill>
                  <a:schemeClr val="tx1"/>
                </a:solidFill>
                <a:cs typeface="Arial" pitchFamily="34" charset="0"/>
              </a:rPr>
              <a:t>A. Durán, </a:t>
            </a:r>
            <a:r>
              <a:rPr lang="es-ES" sz="1000" b="1" dirty="0" err="1" smtClean="0">
                <a:solidFill>
                  <a:schemeClr val="tx1"/>
                </a:solidFill>
                <a:cs typeface="Arial" pitchFamily="34" charset="0"/>
              </a:rPr>
              <a:t>Elizalde</a:t>
            </a:r>
            <a:r>
              <a:rPr lang="es-ES" sz="1000" b="1" dirty="0" smtClean="0">
                <a:solidFill>
                  <a:schemeClr val="tx1"/>
                </a:solidFill>
                <a:cs typeface="Arial" pitchFamily="34" charset="0"/>
              </a:rPr>
              <a:t> Perdiz, SC</a:t>
            </a:r>
          </a:p>
          <a:p>
            <a:pPr marL="256032" indent="-228600" algn="r" fontAlgn="auto">
              <a:spcAft>
                <a:spcPts val="0"/>
              </a:spcAft>
              <a:buFont typeface="Wingdings 2"/>
              <a:buNone/>
              <a:defRPr/>
            </a:pPr>
            <a:r>
              <a:rPr lang="es-ES" sz="1000" b="1" dirty="0" smtClean="0">
                <a:solidFill>
                  <a:schemeClr val="tx1"/>
                </a:solidFill>
                <a:cs typeface="Arial" pitchFamily="34" charset="0"/>
              </a:rPr>
              <a:t>14 de Octubre de 2011</a:t>
            </a:r>
            <a:endParaRPr lang="es-MX" sz="1000" b="1" dirty="0">
              <a:solidFill>
                <a:schemeClr val="tx1"/>
              </a:solidFill>
              <a:cs typeface="Arial" pitchFamily="34" charset="0"/>
            </a:endParaRPr>
          </a:p>
        </p:txBody>
      </p:sp>
      <p:sp>
        <p:nvSpPr>
          <p:cNvPr id="4" name="3 Marcador de número de diapositiva"/>
          <p:cNvSpPr>
            <a:spLocks noGrp="1"/>
          </p:cNvSpPr>
          <p:nvPr>
            <p:ph type="sldNum" sz="quarter" idx="12"/>
          </p:nvPr>
        </p:nvSpPr>
        <p:spPr/>
        <p:txBody>
          <a:bodyPr/>
          <a:lstStyle/>
          <a:p>
            <a:pPr>
              <a:defRPr/>
            </a:pPr>
            <a:fld id="{162984CD-4552-42A6-A269-0C525183C54A}" type="slidenum">
              <a:rPr lang="es-MX"/>
              <a:pPr>
                <a:defRPr/>
              </a:pPr>
              <a:t>1</a:t>
            </a:fld>
            <a:endParaRPr lang="es-MX"/>
          </a:p>
        </p:txBody>
      </p:sp>
    </p:spTree>
  </p:cSld>
  <p:clrMapOvr>
    <a:masterClrMapping/>
  </p:clrMapOvr>
  <p:transition>
    <p:pull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692275" y="1052513"/>
            <a:ext cx="6767513" cy="4608512"/>
          </a:xfrm>
          <a:prstGeom prst="rect">
            <a:avLst/>
          </a:prstGeom>
        </p:spPr>
        <p:txBody>
          <a:bodyPr anchor="b">
            <a:normAutofit/>
          </a:bodyPr>
          <a:lstStyle/>
          <a:p>
            <a:pPr algn="ctr" fontAlgn="auto">
              <a:spcAft>
                <a:spcPts val="0"/>
              </a:spcAft>
              <a:defRPr/>
            </a:pPr>
            <a:r>
              <a:rPr lang="es-ES" sz="4300" dirty="0">
                <a:effectLst>
                  <a:outerShdw blurRad="50000" dist="30000" dir="5400000" algn="tl" rotWithShape="0">
                    <a:srgbClr val="000000">
                      <a:alpha val="30000"/>
                    </a:srgbClr>
                  </a:outerShdw>
                </a:effectLst>
                <a:latin typeface="+mj-lt"/>
                <a:ea typeface="+mj-ea"/>
                <a:cs typeface="+mj-cs"/>
              </a:rPr>
              <a:t>Medidas en Frontera</a:t>
            </a:r>
            <a:br>
              <a:rPr lang="es-ES" sz="4300" dirty="0">
                <a:effectLst>
                  <a:outerShdw blurRad="50000" dist="30000" dir="5400000" algn="tl" rotWithShape="0">
                    <a:srgbClr val="000000">
                      <a:alpha val="30000"/>
                    </a:srgbClr>
                  </a:outerShdw>
                </a:effectLst>
                <a:latin typeface="+mj-lt"/>
                <a:ea typeface="+mj-ea"/>
                <a:cs typeface="+mj-cs"/>
              </a:rPr>
            </a:br>
            <a:r>
              <a:rPr lang="es-MX" sz="4300" dirty="0">
                <a:effectLst>
                  <a:outerShdw blurRad="50000" dist="30000" dir="5400000" algn="tl" rotWithShape="0">
                    <a:srgbClr val="000000">
                      <a:alpha val="30000"/>
                    </a:srgbClr>
                  </a:outerShdw>
                </a:effectLst>
                <a:latin typeface="+mj-lt"/>
                <a:ea typeface="+mj-ea"/>
                <a:cs typeface="+mj-cs"/>
              </a:rPr>
              <a:t/>
            </a:r>
            <a:br>
              <a:rPr lang="es-MX" sz="4300" dirty="0">
                <a:effectLst>
                  <a:outerShdw blurRad="50000" dist="30000" dir="5400000" algn="tl" rotWithShape="0">
                    <a:srgbClr val="000000">
                      <a:alpha val="30000"/>
                    </a:srgbClr>
                  </a:outerShdw>
                </a:effectLst>
                <a:latin typeface="+mj-lt"/>
                <a:ea typeface="+mj-ea"/>
                <a:cs typeface="+mj-cs"/>
              </a:rPr>
            </a:br>
            <a:r>
              <a:rPr lang="es-MX" sz="4300" dirty="0">
                <a:effectLst>
                  <a:outerShdw blurRad="50000" dist="30000" dir="5400000" algn="tl" rotWithShape="0">
                    <a:srgbClr val="000000">
                      <a:alpha val="30000"/>
                    </a:srgbClr>
                  </a:outerShdw>
                </a:effectLst>
                <a:latin typeface="+mj-lt"/>
                <a:ea typeface="+mj-ea"/>
                <a:cs typeface="+mj-cs"/>
              </a:rPr>
              <a:t/>
            </a:r>
            <a:br>
              <a:rPr lang="es-MX" sz="4300" dirty="0">
                <a:effectLst>
                  <a:outerShdw blurRad="50000" dist="30000" dir="5400000" algn="tl" rotWithShape="0">
                    <a:srgbClr val="000000">
                      <a:alpha val="30000"/>
                    </a:srgbClr>
                  </a:outerShdw>
                </a:effectLst>
                <a:latin typeface="+mj-lt"/>
                <a:ea typeface="+mj-ea"/>
                <a:cs typeface="+mj-cs"/>
              </a:rPr>
            </a:br>
            <a:r>
              <a:rPr lang="es-MX" sz="4300" dirty="0">
                <a:effectLst>
                  <a:outerShdw blurRad="50000" dist="30000" dir="5400000" algn="tl" rotWithShape="0">
                    <a:srgbClr val="000000">
                      <a:alpha val="30000"/>
                    </a:srgbClr>
                  </a:outerShdw>
                </a:effectLst>
                <a:latin typeface="+mj-lt"/>
                <a:ea typeface="+mj-ea"/>
                <a:cs typeface="+mj-cs"/>
              </a:rPr>
              <a:t/>
            </a:r>
            <a:br>
              <a:rPr lang="es-MX" sz="4300" dirty="0">
                <a:effectLst>
                  <a:outerShdw blurRad="50000" dist="30000" dir="5400000" algn="tl" rotWithShape="0">
                    <a:srgbClr val="000000">
                      <a:alpha val="30000"/>
                    </a:srgbClr>
                  </a:outerShdw>
                </a:effectLst>
                <a:latin typeface="+mj-lt"/>
                <a:ea typeface="+mj-ea"/>
                <a:cs typeface="+mj-cs"/>
              </a:rPr>
            </a:br>
            <a:r>
              <a:rPr lang="es-MX" sz="4300" dirty="0">
                <a:effectLst>
                  <a:outerShdw blurRad="50000" dist="30000" dir="5400000" algn="tl" rotWithShape="0">
                    <a:srgbClr val="000000">
                      <a:alpha val="30000"/>
                    </a:srgbClr>
                  </a:outerShdw>
                </a:effectLst>
                <a:latin typeface="+mj-lt"/>
                <a:ea typeface="+mj-ea"/>
                <a:cs typeface="+mj-cs"/>
              </a:rPr>
              <a:t/>
            </a:r>
            <a:br>
              <a:rPr lang="es-MX" sz="4300" dirty="0">
                <a:effectLst>
                  <a:outerShdw blurRad="50000" dist="30000" dir="5400000" algn="tl" rotWithShape="0">
                    <a:srgbClr val="000000">
                      <a:alpha val="30000"/>
                    </a:srgbClr>
                  </a:outerShdw>
                </a:effectLst>
                <a:latin typeface="+mj-lt"/>
                <a:ea typeface="+mj-ea"/>
                <a:cs typeface="+mj-cs"/>
              </a:rPr>
            </a:br>
            <a:endParaRPr lang="es-MX" sz="1050" dirty="0">
              <a:effectLst>
                <a:outerShdw blurRad="50000" dist="30000" dir="5400000" algn="tl" rotWithShape="0">
                  <a:srgbClr val="000000">
                    <a:alpha val="30000"/>
                  </a:srgbClr>
                </a:outerShdw>
              </a:effectLst>
              <a:latin typeface="+mj-lt"/>
              <a:ea typeface="+mj-ea"/>
              <a:cs typeface="+mj-cs"/>
            </a:endParaRPr>
          </a:p>
        </p:txBody>
      </p:sp>
      <p:sp>
        <p:nvSpPr>
          <p:cNvPr id="5" name="4 Rectángulo"/>
          <p:cNvSpPr/>
          <p:nvPr/>
        </p:nvSpPr>
        <p:spPr>
          <a:xfrm>
            <a:off x="6588125" y="5876925"/>
            <a:ext cx="2051050" cy="508000"/>
          </a:xfrm>
          <a:prstGeom prst="rect">
            <a:avLst/>
          </a:prstGeom>
        </p:spPr>
        <p:txBody>
          <a:bodyPr>
            <a:spAutoFit/>
          </a:bodyPr>
          <a:lstStyle/>
          <a:p>
            <a:pPr algn="r" fontAlgn="auto">
              <a:spcBef>
                <a:spcPts val="0"/>
              </a:spcBef>
              <a:spcAft>
                <a:spcPts val="0"/>
              </a:spcAft>
              <a:defRPr/>
            </a:pPr>
            <a:r>
              <a:rPr lang="es-ES" sz="900" b="1" dirty="0">
                <a:latin typeface="+mn-lt"/>
                <a:cs typeface="Arial" pitchFamily="34" charset="0"/>
              </a:rPr>
              <a:t>Lic. Rosalba </a:t>
            </a:r>
            <a:r>
              <a:rPr lang="es-ES" sz="900" b="1" dirty="0" err="1">
                <a:latin typeface="+mn-lt"/>
                <a:cs typeface="Arial" pitchFamily="34" charset="0"/>
              </a:rPr>
              <a:t>Elizalde</a:t>
            </a:r>
            <a:r>
              <a:rPr lang="es-ES" sz="900" b="1" dirty="0">
                <a:latin typeface="+mn-lt"/>
                <a:cs typeface="Arial" pitchFamily="34" charset="0"/>
              </a:rPr>
              <a:t> Perdiz</a:t>
            </a:r>
          </a:p>
          <a:p>
            <a:pPr marL="256032" indent="-228600" algn="r" fontAlgn="auto">
              <a:spcBef>
                <a:spcPts val="0"/>
              </a:spcBef>
              <a:spcAft>
                <a:spcPts val="0"/>
              </a:spcAft>
              <a:defRPr/>
            </a:pPr>
            <a:r>
              <a:rPr lang="es-ES" sz="900" b="1" dirty="0">
                <a:latin typeface="+mn-lt"/>
                <a:cs typeface="Arial" pitchFamily="34" charset="0"/>
              </a:rPr>
              <a:t>A. Durán, </a:t>
            </a:r>
            <a:r>
              <a:rPr lang="es-ES" sz="900" b="1" dirty="0" err="1">
                <a:latin typeface="+mn-lt"/>
                <a:cs typeface="Arial" pitchFamily="34" charset="0"/>
              </a:rPr>
              <a:t>Elizalde</a:t>
            </a:r>
            <a:r>
              <a:rPr lang="es-ES" sz="900" b="1" dirty="0">
                <a:latin typeface="+mn-lt"/>
                <a:cs typeface="Arial" pitchFamily="34" charset="0"/>
              </a:rPr>
              <a:t> Perdiz, SC</a:t>
            </a:r>
          </a:p>
          <a:p>
            <a:pPr marL="256032" indent="-228600" algn="r" fontAlgn="auto">
              <a:spcBef>
                <a:spcPts val="0"/>
              </a:spcBef>
              <a:spcAft>
                <a:spcPts val="0"/>
              </a:spcAft>
              <a:defRPr/>
            </a:pPr>
            <a:r>
              <a:rPr lang="es-ES" sz="900" b="1" dirty="0">
                <a:latin typeface="+mn-lt"/>
                <a:cs typeface="Arial" pitchFamily="34" charset="0"/>
              </a:rPr>
              <a:t>14 de Octubre de 2011</a:t>
            </a:r>
            <a:endParaRPr lang="es-MX" sz="900" b="1" dirty="0">
              <a:latin typeface="+mn-lt"/>
              <a:cs typeface="Arial" pitchFamily="34" charset="0"/>
            </a:endParaRPr>
          </a:p>
        </p:txBody>
      </p:sp>
      <p:sp>
        <p:nvSpPr>
          <p:cNvPr id="6" name="5 Marcador de número de diapositiva"/>
          <p:cNvSpPr>
            <a:spLocks noGrp="1"/>
          </p:cNvSpPr>
          <p:nvPr>
            <p:ph type="sldNum" sz="quarter" idx="12"/>
          </p:nvPr>
        </p:nvSpPr>
        <p:spPr/>
        <p:txBody>
          <a:bodyPr/>
          <a:lstStyle/>
          <a:p>
            <a:pPr>
              <a:defRPr/>
            </a:pPr>
            <a:fld id="{54762161-1FDC-4427-857B-3163AE8DC8F9}" type="slidenum">
              <a:rPr lang="es-MX"/>
              <a:pPr>
                <a:defRPr/>
              </a:pPr>
              <a:t>2</a:t>
            </a:fld>
            <a:endParaRPr lang="es-MX"/>
          </a:p>
        </p:txBody>
      </p:sp>
    </p:spTree>
  </p:cSld>
  <p:clrMapOvr>
    <a:masterClrMapping/>
  </p:clrMapOvr>
  <p:transition>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31925" y="360363"/>
            <a:ext cx="7407275" cy="765175"/>
          </a:xfrm>
        </p:spPr>
        <p:style>
          <a:lnRef idx="2">
            <a:schemeClr val="accent5"/>
          </a:lnRef>
          <a:fillRef idx="1">
            <a:schemeClr val="lt1"/>
          </a:fillRef>
          <a:effectRef idx="0">
            <a:schemeClr val="accent5"/>
          </a:effectRef>
          <a:fontRef idx="minor">
            <a:schemeClr val="dk1"/>
          </a:fontRef>
        </p:style>
        <p:txBody>
          <a:bodyPr/>
          <a:lstStyle/>
          <a:p>
            <a:pPr algn="ctr" fontAlgn="auto">
              <a:spcAft>
                <a:spcPts val="0"/>
              </a:spcAft>
              <a:defRPr/>
            </a:pPr>
            <a:r>
              <a:rPr lang="es-ES" dirty="0" smtClean="0">
                <a:solidFill>
                  <a:schemeClr val="tx1"/>
                </a:solidFill>
              </a:rPr>
              <a:t>Medidas en Frontera</a:t>
            </a:r>
            <a:endParaRPr lang="es-MX" dirty="0">
              <a:solidFill>
                <a:schemeClr val="tx1"/>
              </a:solidFill>
            </a:endParaRPr>
          </a:p>
        </p:txBody>
      </p:sp>
      <p:sp>
        <p:nvSpPr>
          <p:cNvPr id="3" name="2 Subtítulo"/>
          <p:cNvSpPr>
            <a:spLocks noGrp="1"/>
          </p:cNvSpPr>
          <p:nvPr>
            <p:ph type="subTitle" idx="1"/>
          </p:nvPr>
        </p:nvSpPr>
        <p:spPr>
          <a:xfrm>
            <a:off x="1403350" y="1268413"/>
            <a:ext cx="7407275" cy="5113337"/>
          </a:xfrm>
        </p:spPr>
        <p:style>
          <a:lnRef idx="2">
            <a:schemeClr val="accent5"/>
          </a:lnRef>
          <a:fillRef idx="1">
            <a:schemeClr val="lt1"/>
          </a:fillRef>
          <a:effectRef idx="0">
            <a:schemeClr val="accent5"/>
          </a:effectRef>
          <a:fontRef idx="minor">
            <a:schemeClr val="dk1"/>
          </a:fontRef>
        </p:style>
        <p:txBody>
          <a:bodyPr>
            <a:normAutofit lnSpcReduction="10000"/>
          </a:bodyPr>
          <a:lstStyle/>
          <a:p>
            <a:pPr fontAlgn="auto">
              <a:spcAft>
                <a:spcPts val="0"/>
              </a:spcAft>
              <a:buFont typeface="Wingdings 2"/>
              <a:buNone/>
              <a:defRPr/>
            </a:pPr>
            <a:endParaRPr lang="es-ES" sz="800" dirty="0" smtClean="0">
              <a:solidFill>
                <a:schemeClr val="tx1"/>
              </a:solidFill>
            </a:endParaRPr>
          </a:p>
          <a:p>
            <a:pPr algn="ctr" fontAlgn="auto">
              <a:spcAft>
                <a:spcPts val="0"/>
              </a:spcAft>
              <a:buFont typeface="Wingdings 2"/>
              <a:buNone/>
              <a:defRPr/>
            </a:pPr>
            <a:r>
              <a:rPr lang="es-ES" sz="1300" b="1" dirty="0" smtClean="0">
                <a:solidFill>
                  <a:schemeClr val="tx1"/>
                </a:solidFill>
              </a:rPr>
              <a:t>¿Qué son las medidas en Frontera?</a:t>
            </a:r>
          </a:p>
          <a:p>
            <a:pPr algn="just" fontAlgn="auto">
              <a:spcAft>
                <a:spcPts val="0"/>
              </a:spcAft>
              <a:buFont typeface="Wingdings 2"/>
              <a:buNone/>
              <a:defRPr/>
            </a:pPr>
            <a:r>
              <a:rPr lang="es-ES" sz="1300" dirty="0" smtClean="0">
                <a:solidFill>
                  <a:schemeClr val="tx1"/>
                </a:solidFill>
              </a:rPr>
              <a:t>Todas aquellas acciones que tanto aduanas como otras autoridades competentes deben adoptar para impedir que bienes infractores de Propiedad Intelectual crucen fronteras.</a:t>
            </a:r>
          </a:p>
          <a:p>
            <a:pPr algn="just" fontAlgn="auto">
              <a:spcAft>
                <a:spcPts val="0"/>
              </a:spcAft>
              <a:buFont typeface="Wingdings 2"/>
              <a:buNone/>
              <a:defRPr/>
            </a:pPr>
            <a:endParaRPr lang="es-ES" sz="800" dirty="0" smtClean="0">
              <a:solidFill>
                <a:schemeClr val="tx1"/>
              </a:solidFill>
            </a:endParaRPr>
          </a:p>
          <a:p>
            <a:pPr algn="just" fontAlgn="auto">
              <a:spcAft>
                <a:spcPts val="0"/>
              </a:spcAft>
              <a:buClrTx/>
              <a:buFontTx/>
              <a:buChar char="-"/>
              <a:defRPr/>
            </a:pPr>
            <a:r>
              <a:rPr lang="es-ES" sz="1300" dirty="0" smtClean="0">
                <a:solidFill>
                  <a:schemeClr val="tx1"/>
                </a:solidFill>
              </a:rPr>
              <a:t>Se solicitan como medidas cautelares dentro de un procedimiento administrativo.</a:t>
            </a:r>
          </a:p>
          <a:p>
            <a:pPr algn="just" fontAlgn="auto">
              <a:spcAft>
                <a:spcPts val="0"/>
              </a:spcAft>
              <a:buClrTx/>
              <a:buFontTx/>
              <a:buChar char="-"/>
              <a:defRPr/>
            </a:pPr>
            <a:r>
              <a:rPr lang="es-ES" sz="1300" dirty="0" smtClean="0">
                <a:solidFill>
                  <a:schemeClr val="tx1"/>
                </a:solidFill>
              </a:rPr>
              <a:t>Se pueden adoptar de oficio como parte de una Averiguación Previa (Investigación Criminal).</a:t>
            </a:r>
          </a:p>
          <a:p>
            <a:pPr algn="just" fontAlgn="auto">
              <a:spcAft>
                <a:spcPts val="0"/>
              </a:spcAft>
              <a:buClrTx/>
              <a:buFont typeface="Wingdings 2"/>
              <a:buNone/>
              <a:defRPr/>
            </a:pPr>
            <a:endParaRPr lang="es-ES" sz="800" dirty="0" smtClean="0">
              <a:solidFill>
                <a:schemeClr val="tx1"/>
              </a:solidFill>
            </a:endParaRPr>
          </a:p>
          <a:p>
            <a:pPr algn="ctr" fontAlgn="auto">
              <a:spcAft>
                <a:spcPts val="0"/>
              </a:spcAft>
              <a:buClrTx/>
              <a:buFont typeface="Wingdings 2"/>
              <a:buNone/>
              <a:defRPr/>
            </a:pPr>
            <a:r>
              <a:rPr lang="es-ES" sz="1300" b="1" dirty="0" smtClean="0">
                <a:solidFill>
                  <a:schemeClr val="tx1"/>
                </a:solidFill>
              </a:rPr>
              <a:t>¿Cuál es su fundamento?</a:t>
            </a:r>
          </a:p>
          <a:p>
            <a:pPr algn="just" fontAlgn="auto">
              <a:spcAft>
                <a:spcPts val="0"/>
              </a:spcAft>
              <a:buClrTx/>
              <a:buFont typeface="Wingdings 2"/>
              <a:buNone/>
              <a:defRPr/>
            </a:pPr>
            <a:r>
              <a:rPr lang="es-ES" sz="1300" dirty="0" smtClean="0">
                <a:solidFill>
                  <a:schemeClr val="tx1"/>
                </a:solidFill>
              </a:rPr>
              <a:t>En el Ámbito Internacional, tienen su fundamento en los Tratados Internacionales.</a:t>
            </a:r>
          </a:p>
          <a:p>
            <a:pPr algn="just" fontAlgn="auto">
              <a:spcAft>
                <a:spcPts val="0"/>
              </a:spcAft>
              <a:buClrTx/>
              <a:buFont typeface="Wingdings 2"/>
              <a:buNone/>
              <a:defRPr/>
            </a:pPr>
            <a:endParaRPr lang="es-ES" sz="800" dirty="0" smtClean="0">
              <a:solidFill>
                <a:schemeClr val="tx1"/>
              </a:solidFill>
            </a:endParaRPr>
          </a:p>
          <a:p>
            <a:pPr algn="just" fontAlgn="auto">
              <a:spcAft>
                <a:spcPts val="0"/>
              </a:spcAft>
              <a:buClrTx/>
              <a:buFont typeface="Wingdings 2"/>
              <a:buNone/>
              <a:defRPr/>
            </a:pPr>
            <a:r>
              <a:rPr lang="es-ES" sz="1300" dirty="0" smtClean="0">
                <a:solidFill>
                  <a:schemeClr val="tx1"/>
                </a:solidFill>
              </a:rPr>
              <a:t>- General </a:t>
            </a:r>
            <a:r>
              <a:rPr lang="es-ES" sz="1300" dirty="0" err="1" smtClean="0">
                <a:solidFill>
                  <a:schemeClr val="tx1"/>
                </a:solidFill>
              </a:rPr>
              <a:t>Agreement</a:t>
            </a:r>
            <a:r>
              <a:rPr lang="es-ES" sz="1300" dirty="0" smtClean="0">
                <a:solidFill>
                  <a:schemeClr val="tx1"/>
                </a:solidFill>
              </a:rPr>
              <a:t> of </a:t>
            </a:r>
            <a:r>
              <a:rPr lang="es-ES" sz="1300" dirty="0" err="1" smtClean="0">
                <a:solidFill>
                  <a:schemeClr val="tx1"/>
                </a:solidFill>
              </a:rPr>
              <a:t>Tarifs</a:t>
            </a:r>
            <a:r>
              <a:rPr lang="es-ES" sz="1300" dirty="0" smtClean="0">
                <a:solidFill>
                  <a:schemeClr val="tx1"/>
                </a:solidFill>
              </a:rPr>
              <a:t> and </a:t>
            </a:r>
            <a:r>
              <a:rPr lang="es-ES" sz="1300" dirty="0" err="1" smtClean="0">
                <a:solidFill>
                  <a:schemeClr val="tx1"/>
                </a:solidFill>
              </a:rPr>
              <a:t>Trade</a:t>
            </a:r>
            <a:r>
              <a:rPr lang="es-ES" sz="1300" dirty="0" smtClean="0">
                <a:solidFill>
                  <a:schemeClr val="tx1"/>
                </a:solidFill>
              </a:rPr>
              <a:t> (GATT):</a:t>
            </a:r>
          </a:p>
          <a:p>
            <a:pPr algn="just" fontAlgn="auto">
              <a:spcAft>
                <a:spcPts val="0"/>
              </a:spcAft>
              <a:buClrTx/>
              <a:buFont typeface="Wingdings 2"/>
              <a:buNone/>
              <a:defRPr/>
            </a:pPr>
            <a:r>
              <a:rPr lang="es-ES" sz="1300" dirty="0" smtClean="0">
                <a:solidFill>
                  <a:schemeClr val="tx1"/>
                </a:solidFill>
              </a:rPr>
              <a:t>Artículo 41, apartados 1 y 2 se refieren a que el “País contratante deberá permitir la adopción de medidas eficaces contra cualquier acción infractora de los Derechos de Propiedad Intelectual a que se refiere el presente Acuerdo, con inclusión de recursos ágiles para prevenir las infracciones y de recursos que constituyan un medio eficaz de disuasión de nuevas infracciones.</a:t>
            </a:r>
          </a:p>
          <a:p>
            <a:pPr algn="just" fontAlgn="auto">
              <a:spcAft>
                <a:spcPts val="0"/>
              </a:spcAft>
              <a:buClrTx/>
              <a:buFont typeface="Wingdings 2"/>
              <a:buNone/>
              <a:defRPr/>
            </a:pPr>
            <a:r>
              <a:rPr lang="es-ES" sz="1300" dirty="0" smtClean="0">
                <a:solidFill>
                  <a:schemeClr val="tx1"/>
                </a:solidFill>
              </a:rPr>
              <a:t>Estos procedimientos se aplicarán de forma que se evite la creación de obstáculos al comercio legítimo, y deberán prever  salvaguardas contra su abuso….*</a:t>
            </a:r>
          </a:p>
          <a:p>
            <a:pPr algn="just" fontAlgn="auto">
              <a:spcAft>
                <a:spcPts val="0"/>
              </a:spcAft>
              <a:buClrTx/>
              <a:buFont typeface="Wingdings 2"/>
              <a:buNone/>
              <a:defRPr/>
            </a:pPr>
            <a:endParaRPr lang="es-ES" sz="800" dirty="0" smtClean="0">
              <a:solidFill>
                <a:schemeClr val="tx1"/>
              </a:solidFill>
            </a:endParaRPr>
          </a:p>
          <a:p>
            <a:pPr algn="just" fontAlgn="auto">
              <a:spcAft>
                <a:spcPts val="0"/>
              </a:spcAft>
              <a:buClrTx/>
              <a:buFont typeface="Wingdings 2"/>
              <a:buNone/>
              <a:defRPr/>
            </a:pPr>
            <a:r>
              <a:rPr lang="es-ES" sz="900" dirty="0" smtClean="0">
                <a:solidFill>
                  <a:schemeClr val="tx1"/>
                </a:solidFill>
              </a:rPr>
              <a:t>* Tratados Internacionales en Materia de Propiedad Intelectual ASIPI, Santiago de Chile, 1995, Compilador: Mariano </a:t>
            </a:r>
            <a:r>
              <a:rPr lang="es-ES" sz="900" dirty="0" err="1" smtClean="0">
                <a:solidFill>
                  <a:schemeClr val="tx1"/>
                </a:solidFill>
              </a:rPr>
              <a:t>Soní</a:t>
            </a:r>
            <a:r>
              <a:rPr lang="es-ES" sz="900" dirty="0" smtClean="0">
                <a:solidFill>
                  <a:schemeClr val="tx1"/>
                </a:solidFill>
              </a:rPr>
              <a:t>, Página 831.</a:t>
            </a:r>
          </a:p>
          <a:p>
            <a:pPr algn="just" fontAlgn="auto">
              <a:spcAft>
                <a:spcPts val="0"/>
              </a:spcAft>
              <a:buClrTx/>
              <a:buFont typeface="Wingdings 2"/>
              <a:buNone/>
              <a:defRPr/>
            </a:pPr>
            <a:endParaRPr lang="es-ES" sz="900" dirty="0" smtClean="0">
              <a:solidFill>
                <a:schemeClr val="tx1"/>
              </a:solidFill>
            </a:endParaRPr>
          </a:p>
          <a:p>
            <a:pPr algn="r" fontAlgn="auto">
              <a:spcAft>
                <a:spcPts val="0"/>
              </a:spcAft>
              <a:buFont typeface="Wingdings 2"/>
              <a:buNone/>
              <a:defRPr/>
            </a:pPr>
            <a:r>
              <a:rPr lang="es-ES" sz="900" b="1" dirty="0" smtClean="0">
                <a:solidFill>
                  <a:schemeClr val="tx1"/>
                </a:solidFill>
                <a:cs typeface="Arial" pitchFamily="34" charset="0"/>
              </a:rPr>
              <a:t>Lic. Rosalba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a:t>
            </a:r>
          </a:p>
          <a:p>
            <a:pPr marL="256032" indent="-228600" algn="r" fontAlgn="auto">
              <a:spcAft>
                <a:spcPts val="0"/>
              </a:spcAft>
              <a:buFont typeface="Wingdings 2"/>
              <a:buNone/>
              <a:defRPr/>
            </a:pPr>
            <a:r>
              <a:rPr lang="es-ES" sz="900" b="1" dirty="0" smtClean="0">
                <a:solidFill>
                  <a:schemeClr val="tx1"/>
                </a:solidFill>
                <a:cs typeface="Arial" pitchFamily="34" charset="0"/>
              </a:rPr>
              <a:t>A. Durán,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 SC</a:t>
            </a:r>
          </a:p>
          <a:p>
            <a:pPr marL="256032" indent="-228600" algn="r" fontAlgn="auto">
              <a:spcAft>
                <a:spcPts val="0"/>
              </a:spcAft>
              <a:buFont typeface="Wingdings 2"/>
              <a:buNone/>
              <a:defRPr/>
            </a:pPr>
            <a:r>
              <a:rPr lang="es-ES" sz="900" b="1" dirty="0" smtClean="0">
                <a:solidFill>
                  <a:schemeClr val="tx1"/>
                </a:solidFill>
                <a:cs typeface="Arial" pitchFamily="34" charset="0"/>
              </a:rPr>
              <a:t>14 de Octubre de 2011</a:t>
            </a:r>
            <a:endParaRPr lang="es-MX" sz="900" b="1" dirty="0" smtClean="0">
              <a:solidFill>
                <a:schemeClr val="tx1"/>
              </a:solidFill>
              <a:cs typeface="Arial" pitchFamily="34" charset="0"/>
            </a:endParaRPr>
          </a:p>
          <a:p>
            <a:pPr algn="just" fontAlgn="auto">
              <a:spcAft>
                <a:spcPts val="0"/>
              </a:spcAft>
              <a:buClrTx/>
              <a:buFont typeface="Wingdings 2"/>
              <a:buNone/>
              <a:defRPr/>
            </a:pPr>
            <a:endParaRPr lang="es-ES" sz="900" dirty="0" smtClean="0">
              <a:solidFill>
                <a:schemeClr val="tx1"/>
              </a:solidFill>
            </a:endParaRPr>
          </a:p>
        </p:txBody>
      </p:sp>
      <p:sp>
        <p:nvSpPr>
          <p:cNvPr id="4" name="3 Marcador de número de diapositiva"/>
          <p:cNvSpPr>
            <a:spLocks noGrp="1"/>
          </p:cNvSpPr>
          <p:nvPr>
            <p:ph type="sldNum" sz="quarter" idx="12"/>
          </p:nvPr>
        </p:nvSpPr>
        <p:spPr/>
        <p:txBody>
          <a:bodyPr/>
          <a:lstStyle/>
          <a:p>
            <a:pPr>
              <a:defRPr/>
            </a:pPr>
            <a:fld id="{AB066EBE-58DE-411A-8619-C985A3FF6AF2}" type="slidenum">
              <a:rPr lang="es-MX"/>
              <a:pPr>
                <a:defRPr/>
              </a:pPr>
              <a:t>3</a:t>
            </a:fld>
            <a:endParaRPr lang="es-MX"/>
          </a:p>
        </p:txBody>
      </p:sp>
    </p:spTree>
  </p:cSld>
  <p:clrMapOvr>
    <a:masterClrMapping/>
  </p:clrMapOvr>
  <p:transition>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100" y="274638"/>
            <a:ext cx="7499350" cy="777875"/>
          </a:xfrm>
        </p:spPr>
        <p:style>
          <a:lnRef idx="2">
            <a:schemeClr val="accent5"/>
          </a:lnRef>
          <a:fillRef idx="1">
            <a:schemeClr val="lt1"/>
          </a:fillRef>
          <a:effectRef idx="0">
            <a:schemeClr val="accent5"/>
          </a:effectRef>
          <a:fontRef idx="minor">
            <a:schemeClr val="dk1"/>
          </a:fontRef>
        </p:style>
        <p:txBody>
          <a:bodyPr/>
          <a:lstStyle/>
          <a:p>
            <a:pPr algn="ctr" fontAlgn="auto">
              <a:spcAft>
                <a:spcPts val="0"/>
              </a:spcAft>
              <a:defRPr/>
            </a:pPr>
            <a:r>
              <a:rPr lang="es-ES" dirty="0" smtClean="0">
                <a:solidFill>
                  <a:schemeClr val="tx1"/>
                </a:solidFill>
              </a:rPr>
              <a:t>Medidas en Frontera</a:t>
            </a:r>
            <a:endParaRPr lang="es-MX" dirty="0">
              <a:solidFill>
                <a:schemeClr val="tx1"/>
              </a:solidFill>
            </a:endParaRPr>
          </a:p>
        </p:txBody>
      </p:sp>
      <p:sp>
        <p:nvSpPr>
          <p:cNvPr id="3" name="2 Marcador de contenido"/>
          <p:cNvSpPr>
            <a:spLocks noGrp="1"/>
          </p:cNvSpPr>
          <p:nvPr>
            <p:ph idx="1"/>
          </p:nvPr>
        </p:nvSpPr>
        <p:spPr>
          <a:xfrm>
            <a:off x="1476375" y="1196975"/>
            <a:ext cx="7416800" cy="5256213"/>
          </a:xfrm>
        </p:spPr>
        <p:style>
          <a:lnRef idx="2">
            <a:schemeClr val="accent5"/>
          </a:lnRef>
          <a:fillRef idx="1">
            <a:schemeClr val="lt1"/>
          </a:fillRef>
          <a:effectRef idx="0">
            <a:schemeClr val="accent5"/>
          </a:effectRef>
          <a:fontRef idx="minor">
            <a:schemeClr val="dk1"/>
          </a:fontRef>
        </p:style>
        <p:txBody>
          <a:bodyPr>
            <a:normAutofit lnSpcReduction="10000"/>
          </a:bodyPr>
          <a:lstStyle/>
          <a:p>
            <a:pPr marL="365760" indent="-283464" fontAlgn="auto">
              <a:spcAft>
                <a:spcPts val="0"/>
              </a:spcAft>
              <a:buClrTx/>
              <a:buFont typeface="Wingdings 2"/>
              <a:buNone/>
              <a:defRPr/>
            </a:pPr>
            <a:endParaRPr lang="es-ES" sz="800" dirty="0" smtClean="0">
              <a:solidFill>
                <a:schemeClr val="tx1"/>
              </a:solidFill>
            </a:endParaRPr>
          </a:p>
          <a:p>
            <a:pPr marL="365760" indent="-283464" fontAlgn="auto">
              <a:spcAft>
                <a:spcPts val="0"/>
              </a:spcAft>
              <a:buClrTx/>
              <a:buFontTx/>
              <a:buChar char="-"/>
              <a:defRPr/>
            </a:pPr>
            <a:r>
              <a:rPr lang="es-ES" sz="1300" dirty="0" smtClean="0">
                <a:solidFill>
                  <a:schemeClr val="tx1"/>
                </a:solidFill>
              </a:rPr>
              <a:t>Tratado de Libre Comercio de América del Norte, México, Estados Unidos de América:</a:t>
            </a:r>
          </a:p>
          <a:p>
            <a:pPr marL="365760" indent="-283464" algn="just" fontAlgn="auto">
              <a:spcAft>
                <a:spcPts val="0"/>
              </a:spcAft>
              <a:buFont typeface="Wingdings 2"/>
              <a:buNone/>
              <a:defRPr/>
            </a:pPr>
            <a:r>
              <a:rPr lang="es-ES" sz="1300" u="sng" dirty="0" smtClean="0">
                <a:solidFill>
                  <a:schemeClr val="tx1"/>
                </a:solidFill>
              </a:rPr>
              <a:t>“ Art. 1417:</a:t>
            </a:r>
          </a:p>
          <a:p>
            <a:pPr marL="365760" indent="-283464" algn="just" fontAlgn="auto">
              <a:spcAft>
                <a:spcPts val="0"/>
              </a:spcAft>
              <a:buFont typeface="Wingdings 2"/>
              <a:buNone/>
              <a:defRPr/>
            </a:pPr>
            <a:r>
              <a:rPr lang="es-ES" sz="1300" dirty="0" smtClean="0">
                <a:solidFill>
                  <a:schemeClr val="tx1"/>
                </a:solidFill>
              </a:rPr>
              <a:t>1.- Cada una de las Partes garantizará, conforme a lo previsto en los Artículos 1715 a 1718, que en su derecho interno contenga procedimientos de defensa de los Derechos de Propiedad Intelectual, que permitan la adopción de medidas eficaces contra cualquier acto que infrinja los Derechos de Propiedad Intelectual comprendidos en este capítulo, incluyendo recursos expeditos para prevenir las infracciones y recursos que desalienten futuras infracciones. Estos procedimientos se aplicarán de tal manera que se evite la creación de barreras al comercio legítimo y que se proporcione salvaguardas contra el abuso de los procedimientos.</a:t>
            </a:r>
          </a:p>
          <a:p>
            <a:pPr marL="365760" indent="-283464" algn="just" fontAlgn="auto">
              <a:spcAft>
                <a:spcPts val="0"/>
              </a:spcAft>
              <a:buFont typeface="Wingdings 2"/>
              <a:buNone/>
              <a:defRPr/>
            </a:pPr>
            <a:endParaRPr lang="es-ES" sz="800" dirty="0" smtClean="0">
              <a:solidFill>
                <a:schemeClr val="tx1"/>
              </a:solidFill>
            </a:endParaRPr>
          </a:p>
          <a:p>
            <a:pPr marL="365760" indent="-283464" algn="just" fontAlgn="auto">
              <a:spcAft>
                <a:spcPts val="0"/>
              </a:spcAft>
              <a:buFont typeface="Wingdings 2"/>
              <a:buNone/>
              <a:defRPr/>
            </a:pPr>
            <a:r>
              <a:rPr lang="es-ES" sz="1300" u="sng" dirty="0" smtClean="0">
                <a:solidFill>
                  <a:schemeClr val="tx1"/>
                </a:solidFill>
              </a:rPr>
              <a:t>Art. 1716 – Medidas Precautorias:</a:t>
            </a:r>
          </a:p>
          <a:p>
            <a:pPr marL="365760" indent="-283464" algn="just" fontAlgn="auto">
              <a:spcAft>
                <a:spcPts val="0"/>
              </a:spcAft>
              <a:buFont typeface="Wingdings 2"/>
              <a:buNone/>
              <a:defRPr/>
            </a:pPr>
            <a:r>
              <a:rPr lang="es-ES" sz="1300" dirty="0" smtClean="0">
                <a:solidFill>
                  <a:schemeClr val="tx1"/>
                </a:solidFill>
              </a:rPr>
              <a:t>1.- Cada una de las Partes dispondrá que sus autoridades judiciales tengan la facultad para ordenar medidas precautorias rápidas y eficaces:</a:t>
            </a:r>
          </a:p>
          <a:p>
            <a:pPr marL="425196" indent="-342900" algn="just" fontAlgn="auto">
              <a:spcAft>
                <a:spcPts val="0"/>
              </a:spcAft>
              <a:buClrTx/>
              <a:buFont typeface="Wingdings 2"/>
              <a:buAutoNum type="alphaLcParenR"/>
              <a:defRPr/>
            </a:pPr>
            <a:r>
              <a:rPr lang="es-ES" sz="1300" dirty="0" smtClean="0">
                <a:solidFill>
                  <a:schemeClr val="tx1"/>
                </a:solidFill>
              </a:rPr>
              <a:t>Para evitar una infracción de cualquier Derecho de Propiedad Intelectual y en particular, evitar la introducción de mercancías presuntamente infractoras en los circuitos comerciales en su jurisdicción, incluyendo medidas para evitar la entrada de mercancías importadas al menos inmediatamente después del despacho aduanal; y ….” *</a:t>
            </a:r>
          </a:p>
          <a:p>
            <a:pPr marL="425196" indent="-342900" algn="just" fontAlgn="auto">
              <a:spcAft>
                <a:spcPts val="0"/>
              </a:spcAft>
              <a:buClrTx/>
              <a:buFont typeface="Wingdings 2"/>
              <a:buNone/>
              <a:defRPr/>
            </a:pPr>
            <a:endParaRPr lang="es-ES" sz="300" dirty="0" smtClean="0">
              <a:solidFill>
                <a:schemeClr val="tx1"/>
              </a:solidFill>
            </a:endParaRPr>
          </a:p>
          <a:p>
            <a:pPr marL="425196" indent="-342900" algn="just" fontAlgn="auto">
              <a:spcAft>
                <a:spcPts val="0"/>
              </a:spcAft>
              <a:buClrTx/>
              <a:buFont typeface="Wingdings 2"/>
              <a:buNone/>
              <a:defRPr/>
            </a:pPr>
            <a:r>
              <a:rPr lang="es-ES" sz="900" dirty="0" smtClean="0">
                <a:solidFill>
                  <a:schemeClr val="tx1"/>
                </a:solidFill>
              </a:rPr>
              <a:t>* Tratados Internacionales en Materia de Propiedad Intelectual, </a:t>
            </a:r>
            <a:r>
              <a:rPr lang="es-ES" sz="900" dirty="0" err="1" smtClean="0">
                <a:solidFill>
                  <a:schemeClr val="tx1"/>
                </a:solidFill>
              </a:rPr>
              <a:t>Obcit</a:t>
            </a:r>
            <a:r>
              <a:rPr lang="es-ES" sz="900" dirty="0" smtClean="0">
                <a:solidFill>
                  <a:schemeClr val="tx1"/>
                </a:solidFill>
              </a:rPr>
              <a:t>, páginas 871 y 873.</a:t>
            </a:r>
          </a:p>
          <a:p>
            <a:pPr marL="425196" indent="-342900" algn="just" fontAlgn="auto">
              <a:spcAft>
                <a:spcPts val="0"/>
              </a:spcAft>
              <a:buFont typeface="Wingdings 2"/>
              <a:buAutoNum type="alphaLcParenR"/>
              <a:defRPr/>
            </a:pPr>
            <a:endParaRPr lang="es-ES" sz="800" dirty="0" smtClean="0">
              <a:solidFill>
                <a:schemeClr val="tx1"/>
              </a:solidFill>
            </a:endParaRPr>
          </a:p>
          <a:p>
            <a:pPr marL="425196" indent="-342900" algn="just" fontAlgn="auto">
              <a:spcAft>
                <a:spcPts val="0"/>
              </a:spcAft>
              <a:buFont typeface="Wingdings 2"/>
              <a:buAutoNum type="alphaLcParenR"/>
              <a:defRPr/>
            </a:pPr>
            <a:endParaRPr lang="es-ES" sz="800" dirty="0" smtClean="0">
              <a:solidFill>
                <a:schemeClr val="tx1"/>
              </a:solidFill>
            </a:endParaRPr>
          </a:p>
          <a:p>
            <a:pPr marL="365760" indent="-283464" algn="r" fontAlgn="auto">
              <a:spcAft>
                <a:spcPts val="0"/>
              </a:spcAft>
              <a:buFont typeface="Wingdings 2"/>
              <a:buNone/>
              <a:defRPr/>
            </a:pPr>
            <a:endParaRPr lang="es-ES" sz="900" b="1" dirty="0" smtClean="0">
              <a:solidFill>
                <a:schemeClr val="tx1"/>
              </a:solidFill>
              <a:latin typeface="Arial" pitchFamily="34" charset="0"/>
              <a:cs typeface="Arial" pitchFamily="34" charset="0"/>
            </a:endParaRPr>
          </a:p>
          <a:p>
            <a:pPr marL="365760" indent="-283464" algn="r" fontAlgn="auto">
              <a:spcAft>
                <a:spcPts val="0"/>
              </a:spcAft>
              <a:buFont typeface="Wingdings 2"/>
              <a:buNone/>
              <a:defRPr/>
            </a:pPr>
            <a:r>
              <a:rPr lang="es-ES" sz="900" b="1" dirty="0" smtClean="0">
                <a:solidFill>
                  <a:schemeClr val="tx1"/>
                </a:solidFill>
                <a:cs typeface="Arial" pitchFamily="34" charset="0"/>
              </a:rPr>
              <a:t>Lic. Rosalba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a:t>
            </a:r>
          </a:p>
          <a:p>
            <a:pPr marL="256032" indent="-228600" algn="r" fontAlgn="auto">
              <a:spcAft>
                <a:spcPts val="0"/>
              </a:spcAft>
              <a:buFont typeface="Wingdings 2"/>
              <a:buNone/>
              <a:defRPr/>
            </a:pPr>
            <a:r>
              <a:rPr lang="es-ES" sz="900" b="1" dirty="0" smtClean="0">
                <a:solidFill>
                  <a:schemeClr val="tx1"/>
                </a:solidFill>
                <a:cs typeface="Arial" pitchFamily="34" charset="0"/>
              </a:rPr>
              <a:t>A. Durán,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 SC</a:t>
            </a:r>
          </a:p>
          <a:p>
            <a:pPr marL="256032" indent="-228600" algn="r" fontAlgn="auto">
              <a:spcAft>
                <a:spcPts val="0"/>
              </a:spcAft>
              <a:buFont typeface="Wingdings 2"/>
              <a:buNone/>
              <a:defRPr/>
            </a:pPr>
            <a:r>
              <a:rPr lang="es-ES" sz="900" b="1" dirty="0" smtClean="0">
                <a:solidFill>
                  <a:schemeClr val="tx1"/>
                </a:solidFill>
                <a:cs typeface="Arial" pitchFamily="34" charset="0"/>
              </a:rPr>
              <a:t>14 de Octubre de 2011</a:t>
            </a:r>
            <a:endParaRPr lang="es-MX" sz="900" b="1" dirty="0" smtClean="0">
              <a:solidFill>
                <a:schemeClr val="tx1"/>
              </a:solidFill>
              <a:cs typeface="Arial" pitchFamily="34" charset="0"/>
            </a:endParaRPr>
          </a:p>
          <a:p>
            <a:pPr marL="425196" indent="-342900" algn="just" fontAlgn="auto">
              <a:spcAft>
                <a:spcPts val="0"/>
              </a:spcAft>
              <a:buFont typeface="Wingdings 2"/>
              <a:buAutoNum type="alphaLcParenR"/>
              <a:defRPr/>
            </a:pPr>
            <a:endParaRPr lang="es-MX" sz="1300" dirty="0">
              <a:solidFill>
                <a:schemeClr val="tx1"/>
              </a:solidFill>
            </a:endParaRPr>
          </a:p>
        </p:txBody>
      </p:sp>
      <p:sp>
        <p:nvSpPr>
          <p:cNvPr id="4" name="3 Marcador de número de diapositiva"/>
          <p:cNvSpPr>
            <a:spLocks noGrp="1"/>
          </p:cNvSpPr>
          <p:nvPr>
            <p:ph type="sldNum" sz="quarter" idx="12"/>
          </p:nvPr>
        </p:nvSpPr>
        <p:spPr/>
        <p:txBody>
          <a:bodyPr/>
          <a:lstStyle/>
          <a:p>
            <a:pPr>
              <a:defRPr/>
            </a:pPr>
            <a:fld id="{F36D6245-E141-4A4B-BDD2-AE83F9E334C8}" type="slidenum">
              <a:rPr lang="es-MX"/>
              <a:pPr>
                <a:defRPr/>
              </a:pPr>
              <a:t>4</a:t>
            </a:fld>
            <a:endParaRPr lang="es-MX"/>
          </a:p>
        </p:txBody>
      </p:sp>
    </p:spTree>
  </p:cSld>
  <p:clrMapOvr>
    <a:masterClrMapping/>
  </p:clrMapOvr>
  <p:transition>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100" y="274638"/>
            <a:ext cx="7499350" cy="706437"/>
          </a:xfrm>
        </p:spPr>
        <p:style>
          <a:lnRef idx="2">
            <a:schemeClr val="accent5"/>
          </a:lnRef>
          <a:fillRef idx="1">
            <a:schemeClr val="lt1"/>
          </a:fillRef>
          <a:effectRef idx="0">
            <a:schemeClr val="accent5"/>
          </a:effectRef>
          <a:fontRef idx="minor">
            <a:schemeClr val="dk1"/>
          </a:fontRef>
        </p:style>
        <p:txBody>
          <a:bodyPr>
            <a:normAutofit fontScale="90000"/>
          </a:bodyPr>
          <a:lstStyle/>
          <a:p>
            <a:pPr algn="ctr" fontAlgn="auto">
              <a:spcAft>
                <a:spcPts val="0"/>
              </a:spcAft>
              <a:defRPr/>
            </a:pPr>
            <a:r>
              <a:rPr lang="es-ES" dirty="0" smtClean="0"/>
              <a:t>Medidas en Frontera</a:t>
            </a:r>
            <a:endParaRPr lang="es-MX" dirty="0"/>
          </a:p>
        </p:txBody>
      </p:sp>
      <p:sp>
        <p:nvSpPr>
          <p:cNvPr id="3" name="2 Marcador de contenido"/>
          <p:cNvSpPr>
            <a:spLocks noGrp="1"/>
          </p:cNvSpPr>
          <p:nvPr>
            <p:ph idx="1"/>
          </p:nvPr>
        </p:nvSpPr>
        <p:spPr>
          <a:xfrm>
            <a:off x="1435100" y="1125538"/>
            <a:ext cx="7499350" cy="5327650"/>
          </a:xfrm>
        </p:spPr>
        <p:style>
          <a:lnRef idx="2">
            <a:schemeClr val="accent5"/>
          </a:lnRef>
          <a:fillRef idx="1">
            <a:schemeClr val="lt1"/>
          </a:fillRef>
          <a:effectRef idx="0">
            <a:schemeClr val="accent5"/>
          </a:effectRef>
          <a:fontRef idx="minor">
            <a:schemeClr val="dk1"/>
          </a:fontRef>
        </p:style>
        <p:txBody>
          <a:bodyPr>
            <a:normAutofit fontScale="92500" lnSpcReduction="10000"/>
          </a:bodyPr>
          <a:lstStyle/>
          <a:p>
            <a:pPr marL="365760" indent="-283464" fontAlgn="auto">
              <a:spcAft>
                <a:spcPts val="0"/>
              </a:spcAft>
              <a:buFont typeface="Wingdings 2"/>
              <a:buNone/>
              <a:defRPr/>
            </a:pPr>
            <a:endParaRPr lang="es-ES" sz="800" dirty="0" smtClean="0">
              <a:solidFill>
                <a:schemeClr val="tx1"/>
              </a:solidFill>
            </a:endParaRPr>
          </a:p>
          <a:p>
            <a:pPr marL="365760" indent="-283464" fontAlgn="auto">
              <a:spcAft>
                <a:spcPts val="0"/>
              </a:spcAft>
              <a:buFont typeface="Wingdings 2"/>
              <a:buNone/>
              <a:defRPr/>
            </a:pPr>
            <a:r>
              <a:rPr lang="es-ES" sz="1300" dirty="0" smtClean="0">
                <a:solidFill>
                  <a:schemeClr val="tx1"/>
                </a:solidFill>
              </a:rPr>
              <a:t>En el Ámbito Nacional, están previstas en:</a:t>
            </a:r>
          </a:p>
          <a:p>
            <a:pPr marL="365760" indent="-283464" fontAlgn="auto">
              <a:spcAft>
                <a:spcPts val="0"/>
              </a:spcAft>
              <a:buFont typeface="Wingdings 2"/>
              <a:buNone/>
              <a:defRPr/>
            </a:pPr>
            <a:endParaRPr lang="es-ES" sz="500" dirty="0" smtClean="0">
              <a:solidFill>
                <a:schemeClr val="tx1"/>
              </a:solidFill>
            </a:endParaRPr>
          </a:p>
          <a:p>
            <a:pPr marL="365760" indent="-283464" fontAlgn="auto">
              <a:spcAft>
                <a:spcPts val="0"/>
              </a:spcAft>
              <a:buFont typeface="Wingdings 2"/>
              <a:buNone/>
              <a:defRPr/>
            </a:pPr>
            <a:r>
              <a:rPr lang="es-ES" sz="1300" dirty="0" smtClean="0">
                <a:solidFill>
                  <a:schemeClr val="tx1"/>
                </a:solidFill>
              </a:rPr>
              <a:t>Las Medidas Cautelares per sé para el ámbito de la Propiedad Intelectual están reguladas en la</a:t>
            </a:r>
          </a:p>
          <a:p>
            <a:pPr marL="365760" indent="-283464" fontAlgn="auto">
              <a:spcAft>
                <a:spcPts val="0"/>
              </a:spcAft>
              <a:buFont typeface="Wingdings 2"/>
              <a:buNone/>
              <a:defRPr/>
            </a:pPr>
            <a:r>
              <a:rPr lang="es-ES" sz="1300" dirty="0" smtClean="0">
                <a:solidFill>
                  <a:schemeClr val="tx1"/>
                </a:solidFill>
              </a:rPr>
              <a:t>Ley de la Propiedad Industrial.</a:t>
            </a:r>
          </a:p>
          <a:p>
            <a:pPr marL="365760" indent="-283464" fontAlgn="auto">
              <a:spcAft>
                <a:spcPts val="0"/>
              </a:spcAft>
              <a:buFont typeface="Wingdings 2"/>
              <a:buNone/>
              <a:defRPr/>
            </a:pPr>
            <a:endParaRPr lang="es-ES" sz="500" dirty="0" smtClean="0">
              <a:solidFill>
                <a:schemeClr val="tx1"/>
              </a:solidFill>
            </a:endParaRPr>
          </a:p>
          <a:p>
            <a:pPr marL="365760" indent="-283464" fontAlgn="auto">
              <a:spcAft>
                <a:spcPts val="0"/>
              </a:spcAft>
              <a:buFont typeface="Wingdings 2"/>
              <a:buNone/>
              <a:defRPr/>
            </a:pPr>
            <a:r>
              <a:rPr lang="es-ES" sz="1300" dirty="0" smtClean="0">
                <a:solidFill>
                  <a:schemeClr val="tx1"/>
                </a:solidFill>
              </a:rPr>
              <a:t>“Art 199 Bis.- En los Procedimientos de Declaración Administrativa relativos a la violación de</a:t>
            </a:r>
          </a:p>
          <a:p>
            <a:pPr marL="365760" indent="-283464" fontAlgn="auto">
              <a:spcAft>
                <a:spcPts val="0"/>
              </a:spcAft>
              <a:buFont typeface="Wingdings 2"/>
              <a:buNone/>
              <a:defRPr/>
            </a:pPr>
            <a:r>
              <a:rPr lang="es-ES" sz="1300" dirty="0" smtClean="0">
                <a:solidFill>
                  <a:schemeClr val="tx1"/>
                </a:solidFill>
              </a:rPr>
              <a:t>alguno de los derechos que protege esta Ley, el Instituto podrá adoptar las siguientes medidas:</a:t>
            </a:r>
          </a:p>
          <a:p>
            <a:pPr marL="365760" indent="-283464" fontAlgn="auto">
              <a:spcAft>
                <a:spcPts val="0"/>
              </a:spcAft>
              <a:buClrTx/>
              <a:buFontTx/>
              <a:buChar char="-"/>
              <a:defRPr/>
            </a:pPr>
            <a:r>
              <a:rPr lang="es-ES" sz="1300" dirty="0" smtClean="0">
                <a:solidFill>
                  <a:schemeClr val="tx1"/>
                </a:solidFill>
              </a:rPr>
              <a:t>Ordenar el retiro de la circulación o impedir ésta, respecto de las mercancías que infrinjan derechos de los tutelados por esta Ley…*</a:t>
            </a:r>
          </a:p>
          <a:p>
            <a:pPr marL="365760" indent="-283464" fontAlgn="auto">
              <a:spcAft>
                <a:spcPts val="0"/>
              </a:spcAft>
              <a:buClrTx/>
              <a:buFontTx/>
              <a:buChar char="-"/>
              <a:defRPr/>
            </a:pPr>
            <a:endParaRPr lang="es-ES" sz="1300" dirty="0" smtClean="0">
              <a:solidFill>
                <a:schemeClr val="tx1"/>
              </a:solidFill>
            </a:endParaRPr>
          </a:p>
          <a:p>
            <a:pPr marL="365760" indent="-283464" fontAlgn="auto">
              <a:spcAft>
                <a:spcPts val="0"/>
              </a:spcAft>
              <a:buClrTx/>
              <a:buFont typeface="Wingdings 2"/>
              <a:buNone/>
              <a:defRPr/>
            </a:pPr>
            <a:r>
              <a:rPr lang="es-ES" sz="1300" u="sng" dirty="0" smtClean="0">
                <a:solidFill>
                  <a:schemeClr val="tx1"/>
                </a:solidFill>
              </a:rPr>
              <a:t>Ley Aduanera:</a:t>
            </a:r>
          </a:p>
          <a:p>
            <a:pPr marL="365760" indent="-283464" fontAlgn="auto">
              <a:spcAft>
                <a:spcPts val="0"/>
              </a:spcAft>
              <a:buClrTx/>
              <a:buFont typeface="Wingdings 2"/>
              <a:buNone/>
              <a:defRPr/>
            </a:pPr>
            <a:endParaRPr lang="es-ES" sz="500" dirty="0" smtClean="0">
              <a:solidFill>
                <a:schemeClr val="tx1"/>
              </a:solidFill>
            </a:endParaRPr>
          </a:p>
          <a:p>
            <a:pPr marL="365760" indent="-283464" fontAlgn="auto">
              <a:spcAft>
                <a:spcPts val="0"/>
              </a:spcAft>
              <a:buFont typeface="Wingdings 2"/>
              <a:buNone/>
              <a:defRPr/>
            </a:pPr>
            <a:r>
              <a:rPr lang="es-ES" sz="1300" dirty="0" smtClean="0">
                <a:solidFill>
                  <a:schemeClr val="tx1"/>
                </a:solidFill>
              </a:rPr>
              <a:t>“Art. 148.- Tratándose de mercancías de procedencia extranjera objeto de una resolución de</a:t>
            </a:r>
          </a:p>
          <a:p>
            <a:pPr marL="365760" indent="-283464" fontAlgn="auto">
              <a:spcAft>
                <a:spcPts val="0"/>
              </a:spcAft>
              <a:buFont typeface="Wingdings 2"/>
              <a:buNone/>
              <a:defRPr/>
            </a:pPr>
            <a:r>
              <a:rPr lang="es-ES" sz="1300" dirty="0" smtClean="0">
                <a:solidFill>
                  <a:schemeClr val="tx1"/>
                </a:solidFill>
              </a:rPr>
              <a:t>suspensión de libre circulación emitida por la autoridad administrativa o judicial competente en</a:t>
            </a:r>
          </a:p>
          <a:p>
            <a:pPr marL="365760" indent="-283464" fontAlgn="auto">
              <a:spcAft>
                <a:spcPts val="0"/>
              </a:spcAft>
              <a:buFont typeface="Wingdings 2"/>
              <a:buNone/>
              <a:defRPr/>
            </a:pPr>
            <a:r>
              <a:rPr lang="es-ES" sz="1300" dirty="0" smtClean="0">
                <a:solidFill>
                  <a:schemeClr val="tx1"/>
                </a:solidFill>
              </a:rPr>
              <a:t>materia de Propiedad Intelectual, las autoridades aduaneras procederán a retener dichas</a:t>
            </a:r>
          </a:p>
          <a:p>
            <a:pPr marL="365760" indent="-283464" fontAlgn="auto">
              <a:spcAft>
                <a:spcPts val="0"/>
              </a:spcAft>
              <a:buFont typeface="Wingdings 2"/>
              <a:buNone/>
              <a:defRPr/>
            </a:pPr>
            <a:r>
              <a:rPr lang="es-ES" sz="1300" dirty="0" smtClean="0">
                <a:solidFill>
                  <a:schemeClr val="tx1"/>
                </a:solidFill>
              </a:rPr>
              <a:t>mercancías y a ponerlas a disposición de la autoridad competente en el almacén que la autoridad</a:t>
            </a:r>
          </a:p>
          <a:p>
            <a:pPr marL="365760" indent="-283464" fontAlgn="auto">
              <a:spcAft>
                <a:spcPts val="0"/>
              </a:spcAft>
              <a:buFont typeface="Wingdings 2"/>
              <a:buNone/>
              <a:defRPr/>
            </a:pPr>
            <a:r>
              <a:rPr lang="es-ES" sz="1300" dirty="0" smtClean="0">
                <a:solidFill>
                  <a:schemeClr val="tx1"/>
                </a:solidFill>
              </a:rPr>
              <a:t>señale para tales efectos.</a:t>
            </a:r>
          </a:p>
          <a:p>
            <a:pPr marL="365760" indent="-283464" fontAlgn="auto">
              <a:spcAft>
                <a:spcPts val="0"/>
              </a:spcAft>
              <a:buFont typeface="Wingdings 2"/>
              <a:buNone/>
              <a:defRPr/>
            </a:pPr>
            <a:endParaRPr lang="es-ES" sz="900" dirty="0" smtClean="0">
              <a:solidFill>
                <a:schemeClr val="tx1"/>
              </a:solidFill>
            </a:endParaRPr>
          </a:p>
          <a:p>
            <a:pPr marL="365760" indent="-283464" fontAlgn="auto">
              <a:spcAft>
                <a:spcPts val="0"/>
              </a:spcAft>
              <a:buFont typeface="Wingdings 2"/>
              <a:buNone/>
              <a:defRPr/>
            </a:pPr>
            <a:r>
              <a:rPr lang="es-ES" sz="1000" dirty="0" smtClean="0">
                <a:solidFill>
                  <a:schemeClr val="tx1"/>
                </a:solidFill>
              </a:rPr>
              <a:t>* Ley de Propiedad Industrial, México 2011, Editorial Porrúa, S.A.</a:t>
            </a:r>
          </a:p>
          <a:p>
            <a:pPr marL="365760" indent="-283464" fontAlgn="auto">
              <a:spcAft>
                <a:spcPts val="0"/>
              </a:spcAft>
              <a:buFont typeface="Wingdings 2"/>
              <a:buNone/>
              <a:defRPr/>
            </a:pPr>
            <a:endParaRPr lang="es-ES" sz="500" dirty="0" smtClean="0">
              <a:solidFill>
                <a:schemeClr val="tx1"/>
              </a:solidFill>
            </a:endParaRPr>
          </a:p>
          <a:p>
            <a:pPr marL="365760" indent="-283464" fontAlgn="auto">
              <a:spcAft>
                <a:spcPts val="0"/>
              </a:spcAft>
              <a:buFont typeface="Wingdings 2"/>
              <a:buNone/>
              <a:defRPr/>
            </a:pPr>
            <a:endParaRPr lang="es-ES" sz="500" dirty="0" smtClean="0">
              <a:solidFill>
                <a:schemeClr val="tx1"/>
              </a:solidFill>
            </a:endParaRPr>
          </a:p>
          <a:p>
            <a:pPr marL="365760" indent="-283464" algn="r" fontAlgn="auto">
              <a:spcAft>
                <a:spcPts val="0"/>
              </a:spcAft>
              <a:buFont typeface="Wingdings 2"/>
              <a:buNone/>
              <a:defRPr/>
            </a:pPr>
            <a:r>
              <a:rPr lang="es-ES" sz="1000" b="1" dirty="0" smtClean="0">
                <a:solidFill>
                  <a:schemeClr val="tx1"/>
                </a:solidFill>
                <a:cs typeface="Arial" pitchFamily="34" charset="0"/>
              </a:rPr>
              <a:t>Lic. Rosalba </a:t>
            </a:r>
            <a:r>
              <a:rPr lang="es-ES" sz="1000" b="1" dirty="0" err="1" smtClean="0">
                <a:solidFill>
                  <a:schemeClr val="tx1"/>
                </a:solidFill>
                <a:cs typeface="Arial" pitchFamily="34" charset="0"/>
              </a:rPr>
              <a:t>Elizalde</a:t>
            </a:r>
            <a:r>
              <a:rPr lang="es-ES" sz="1000" b="1" dirty="0" smtClean="0">
                <a:solidFill>
                  <a:schemeClr val="tx1"/>
                </a:solidFill>
                <a:cs typeface="Arial" pitchFamily="34" charset="0"/>
              </a:rPr>
              <a:t> Perdiz</a:t>
            </a:r>
          </a:p>
          <a:p>
            <a:pPr marL="256032" indent="-228600" algn="r" fontAlgn="auto">
              <a:spcAft>
                <a:spcPts val="0"/>
              </a:spcAft>
              <a:buFont typeface="Wingdings 2"/>
              <a:buNone/>
              <a:defRPr/>
            </a:pPr>
            <a:r>
              <a:rPr lang="es-ES" sz="1000" b="1" dirty="0" smtClean="0">
                <a:solidFill>
                  <a:schemeClr val="tx1"/>
                </a:solidFill>
                <a:cs typeface="Arial" pitchFamily="34" charset="0"/>
              </a:rPr>
              <a:t>A. Durán, </a:t>
            </a:r>
            <a:r>
              <a:rPr lang="es-ES" sz="1000" b="1" dirty="0" err="1" smtClean="0">
                <a:solidFill>
                  <a:schemeClr val="tx1"/>
                </a:solidFill>
                <a:cs typeface="Arial" pitchFamily="34" charset="0"/>
              </a:rPr>
              <a:t>Elizalde</a:t>
            </a:r>
            <a:r>
              <a:rPr lang="es-ES" sz="1000" b="1" dirty="0" smtClean="0">
                <a:solidFill>
                  <a:schemeClr val="tx1"/>
                </a:solidFill>
                <a:cs typeface="Arial" pitchFamily="34" charset="0"/>
              </a:rPr>
              <a:t> Perdiz, SC</a:t>
            </a:r>
          </a:p>
          <a:p>
            <a:pPr marL="256032" indent="-228600" algn="r" fontAlgn="auto">
              <a:spcAft>
                <a:spcPts val="0"/>
              </a:spcAft>
              <a:buFont typeface="Wingdings 2"/>
              <a:buNone/>
              <a:defRPr/>
            </a:pPr>
            <a:r>
              <a:rPr lang="es-ES" sz="1000" b="1" dirty="0" smtClean="0">
                <a:solidFill>
                  <a:schemeClr val="tx1"/>
                </a:solidFill>
                <a:cs typeface="Arial" pitchFamily="34" charset="0"/>
              </a:rPr>
              <a:t>14 de Octubre de 2011</a:t>
            </a:r>
            <a:endParaRPr lang="es-MX" sz="1000" b="1" dirty="0" smtClean="0">
              <a:solidFill>
                <a:schemeClr val="tx1"/>
              </a:solidFill>
              <a:cs typeface="Arial" pitchFamily="34" charset="0"/>
            </a:endParaRPr>
          </a:p>
          <a:p>
            <a:pPr marL="365760" indent="-283464" fontAlgn="auto">
              <a:spcAft>
                <a:spcPts val="0"/>
              </a:spcAft>
              <a:buFontTx/>
              <a:buChar char="-"/>
              <a:defRPr/>
            </a:pPr>
            <a:endParaRPr lang="es-ES" sz="1300" dirty="0" smtClean="0">
              <a:solidFill>
                <a:schemeClr val="tx1"/>
              </a:solidFill>
            </a:endParaRPr>
          </a:p>
          <a:p>
            <a:pPr marL="365760" indent="-283464" fontAlgn="auto">
              <a:spcAft>
                <a:spcPts val="0"/>
              </a:spcAft>
              <a:buFont typeface="Wingdings 2"/>
              <a:buNone/>
              <a:defRPr/>
            </a:pPr>
            <a:endParaRPr lang="es-MX" sz="1300" dirty="0">
              <a:solidFill>
                <a:schemeClr val="tx1"/>
              </a:solidFill>
            </a:endParaRPr>
          </a:p>
        </p:txBody>
      </p:sp>
      <p:sp>
        <p:nvSpPr>
          <p:cNvPr id="4" name="3 Marcador de número de diapositiva"/>
          <p:cNvSpPr>
            <a:spLocks noGrp="1"/>
          </p:cNvSpPr>
          <p:nvPr>
            <p:ph type="sldNum" sz="quarter" idx="12"/>
          </p:nvPr>
        </p:nvSpPr>
        <p:spPr/>
        <p:txBody>
          <a:bodyPr/>
          <a:lstStyle/>
          <a:p>
            <a:pPr>
              <a:defRPr/>
            </a:pPr>
            <a:fld id="{C5351223-8A60-407C-AE56-2017347FDB89}" type="slidenum">
              <a:rPr lang="es-MX"/>
              <a:pPr>
                <a:defRPr/>
              </a:pPr>
              <a:t>5</a:t>
            </a:fld>
            <a:endParaRPr lang="es-MX"/>
          </a:p>
        </p:txBody>
      </p:sp>
    </p:spTree>
  </p:cSld>
  <p:clrMapOvr>
    <a:masterClrMapping/>
  </p:clrMapOvr>
  <p:transition>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31925" y="360363"/>
            <a:ext cx="7407275" cy="620712"/>
          </a:xfrm>
        </p:spPr>
        <p:style>
          <a:lnRef idx="2">
            <a:schemeClr val="accent5"/>
          </a:lnRef>
          <a:fillRef idx="1">
            <a:schemeClr val="lt1"/>
          </a:fillRef>
          <a:effectRef idx="0">
            <a:schemeClr val="accent5"/>
          </a:effectRef>
          <a:fontRef idx="minor">
            <a:schemeClr val="dk1"/>
          </a:fontRef>
        </p:style>
        <p:txBody>
          <a:bodyPr>
            <a:normAutofit fontScale="90000"/>
          </a:bodyPr>
          <a:lstStyle/>
          <a:p>
            <a:pPr algn="ctr" fontAlgn="auto">
              <a:spcAft>
                <a:spcPts val="0"/>
              </a:spcAft>
              <a:defRPr/>
            </a:pPr>
            <a:r>
              <a:rPr lang="es-ES" dirty="0" smtClean="0">
                <a:solidFill>
                  <a:schemeClr val="tx1"/>
                </a:solidFill>
              </a:rPr>
              <a:t>Medidas en Frontera</a:t>
            </a:r>
            <a:endParaRPr lang="es-MX" dirty="0">
              <a:solidFill>
                <a:schemeClr val="tx1"/>
              </a:solidFill>
            </a:endParaRPr>
          </a:p>
        </p:txBody>
      </p:sp>
      <p:sp>
        <p:nvSpPr>
          <p:cNvPr id="3" name="2 Subtítulo"/>
          <p:cNvSpPr>
            <a:spLocks noGrp="1"/>
          </p:cNvSpPr>
          <p:nvPr>
            <p:ph type="subTitle" idx="1"/>
          </p:nvPr>
        </p:nvSpPr>
        <p:spPr>
          <a:xfrm>
            <a:off x="1431925" y="1196975"/>
            <a:ext cx="7407275" cy="5327650"/>
          </a:xfrm>
        </p:spPr>
        <p:style>
          <a:lnRef idx="2">
            <a:schemeClr val="accent5"/>
          </a:lnRef>
          <a:fillRef idx="1">
            <a:schemeClr val="lt1"/>
          </a:fillRef>
          <a:effectRef idx="0">
            <a:schemeClr val="accent5"/>
          </a:effectRef>
          <a:fontRef idx="minor">
            <a:schemeClr val="dk1"/>
          </a:fontRef>
        </p:style>
        <p:txBody>
          <a:bodyPr>
            <a:normAutofit lnSpcReduction="10000"/>
          </a:bodyPr>
          <a:lstStyle/>
          <a:p>
            <a:pPr fontAlgn="auto">
              <a:spcAft>
                <a:spcPts val="0"/>
              </a:spcAft>
              <a:buFont typeface="Wingdings 2"/>
              <a:buNone/>
              <a:defRPr/>
            </a:pPr>
            <a:endParaRPr lang="es-ES" sz="500" dirty="0" smtClean="0">
              <a:solidFill>
                <a:schemeClr val="tx1"/>
              </a:solidFill>
            </a:endParaRPr>
          </a:p>
          <a:p>
            <a:pPr algn="just" fontAlgn="auto">
              <a:spcAft>
                <a:spcPts val="0"/>
              </a:spcAft>
              <a:buFont typeface="Wingdings 2"/>
              <a:buNone/>
              <a:defRPr/>
            </a:pPr>
            <a:r>
              <a:rPr lang="es-ES" sz="1300" dirty="0" smtClean="0">
                <a:solidFill>
                  <a:schemeClr val="tx1"/>
                </a:solidFill>
              </a:rPr>
              <a:t>Al momento de practicar la retención a que se refiere el párrafo anterior, las autoridades aduaneras levantarán un acta circunstanciada en la que se deberá hacer constar lo siguiente:</a:t>
            </a:r>
          </a:p>
          <a:p>
            <a:pPr algn="just" fontAlgn="auto">
              <a:spcAft>
                <a:spcPts val="0"/>
              </a:spcAft>
              <a:buFont typeface="Wingdings 2"/>
              <a:buNone/>
              <a:defRPr/>
            </a:pPr>
            <a:endParaRPr lang="es-ES" sz="500" dirty="0" smtClean="0">
              <a:solidFill>
                <a:schemeClr val="tx1"/>
              </a:solidFill>
            </a:endParaRPr>
          </a:p>
          <a:p>
            <a:pPr marL="427482" indent="-400050" algn="just" fontAlgn="auto">
              <a:spcAft>
                <a:spcPts val="0"/>
              </a:spcAft>
              <a:buClrTx/>
              <a:buFont typeface="+mj-lt"/>
              <a:buAutoNum type="romanUcPeriod"/>
              <a:defRPr/>
            </a:pPr>
            <a:r>
              <a:rPr lang="es-ES" sz="1300" dirty="0" smtClean="0">
                <a:solidFill>
                  <a:schemeClr val="tx1"/>
                </a:solidFill>
              </a:rPr>
              <a:t>La identificación de la autoridad que practica la diligencia.</a:t>
            </a:r>
          </a:p>
          <a:p>
            <a:pPr marL="427482" indent="-400050" algn="just" fontAlgn="auto">
              <a:spcAft>
                <a:spcPts val="0"/>
              </a:spcAft>
              <a:buClrTx/>
              <a:buFont typeface="Wingdings 2"/>
              <a:buNone/>
              <a:defRPr/>
            </a:pPr>
            <a:endParaRPr lang="es-ES" sz="500" dirty="0" smtClean="0">
              <a:solidFill>
                <a:schemeClr val="tx1"/>
              </a:solidFill>
            </a:endParaRPr>
          </a:p>
          <a:p>
            <a:pPr marL="370332" indent="-342900" algn="just" fontAlgn="auto">
              <a:spcAft>
                <a:spcPts val="0"/>
              </a:spcAft>
              <a:buClrTx/>
              <a:buFont typeface="Wingdings 2"/>
              <a:buAutoNum type="romanUcPeriod"/>
              <a:defRPr/>
            </a:pPr>
            <a:r>
              <a:rPr lang="es-ES" sz="1300" dirty="0" smtClean="0">
                <a:solidFill>
                  <a:schemeClr val="tx1"/>
                </a:solidFill>
              </a:rPr>
              <a:t>La resolución en que se ordena la suspensión de la libre circulación de las mercancías de procedencia extranjera que motiva la diligencia y la notificación que se hace de la misma al interesado.</a:t>
            </a:r>
          </a:p>
          <a:p>
            <a:pPr marL="370332" indent="-342900" algn="just" fontAlgn="auto">
              <a:spcAft>
                <a:spcPts val="0"/>
              </a:spcAft>
              <a:buClrTx/>
              <a:buFont typeface="Wingdings 2"/>
              <a:buNone/>
              <a:defRPr/>
            </a:pPr>
            <a:endParaRPr lang="es-ES" sz="300" dirty="0" smtClean="0">
              <a:solidFill>
                <a:schemeClr val="tx1"/>
              </a:solidFill>
            </a:endParaRPr>
          </a:p>
          <a:p>
            <a:pPr marL="370332" indent="-342900" algn="just" fontAlgn="auto">
              <a:spcAft>
                <a:spcPts val="0"/>
              </a:spcAft>
              <a:buClrTx/>
              <a:buFont typeface="Wingdings 2"/>
              <a:buAutoNum type="romanUcPeriod"/>
              <a:defRPr/>
            </a:pPr>
            <a:r>
              <a:rPr lang="es-ES" sz="1300" dirty="0" smtClean="0">
                <a:solidFill>
                  <a:schemeClr val="tx1"/>
                </a:solidFill>
              </a:rPr>
              <a:t>La descripción, naturaleza y demás características de las mercancías.</a:t>
            </a:r>
          </a:p>
          <a:p>
            <a:pPr marL="370332" indent="-342900" algn="just" fontAlgn="auto">
              <a:spcAft>
                <a:spcPts val="0"/>
              </a:spcAft>
              <a:buClrTx/>
              <a:buFont typeface="Wingdings 2"/>
              <a:buNone/>
              <a:defRPr/>
            </a:pPr>
            <a:endParaRPr lang="es-ES" sz="300" dirty="0" smtClean="0">
              <a:solidFill>
                <a:schemeClr val="tx1"/>
              </a:solidFill>
            </a:endParaRPr>
          </a:p>
          <a:p>
            <a:pPr marL="370332" indent="-342900" algn="just" fontAlgn="auto">
              <a:spcAft>
                <a:spcPts val="0"/>
              </a:spcAft>
              <a:buClrTx/>
              <a:buFont typeface="Wingdings 2"/>
              <a:buAutoNum type="romanUcPeriod"/>
              <a:defRPr/>
            </a:pPr>
            <a:r>
              <a:rPr lang="es-ES" sz="1300" dirty="0" smtClean="0">
                <a:solidFill>
                  <a:schemeClr val="tx1"/>
                </a:solidFill>
              </a:rPr>
              <a:t>El lugar en que quedarán depositadas las mercancías a disposición de la autoridad competente.</a:t>
            </a:r>
          </a:p>
          <a:p>
            <a:pPr marL="370332" indent="-342900" algn="just" fontAlgn="auto">
              <a:spcAft>
                <a:spcPts val="0"/>
              </a:spcAft>
              <a:buClrTx/>
              <a:buFont typeface="Wingdings 2"/>
              <a:buNone/>
              <a:defRPr/>
            </a:pPr>
            <a:endParaRPr lang="es-ES" sz="300" dirty="0" smtClean="0">
              <a:solidFill>
                <a:schemeClr val="tx1"/>
              </a:solidFill>
            </a:endParaRPr>
          </a:p>
          <a:p>
            <a:pPr marL="370332" indent="-342900" algn="just" fontAlgn="auto">
              <a:spcAft>
                <a:spcPts val="0"/>
              </a:spcAft>
              <a:buClrTx/>
              <a:buFont typeface="Wingdings 2"/>
              <a:buNone/>
              <a:defRPr/>
            </a:pPr>
            <a:r>
              <a:rPr lang="es-ES" sz="1300" dirty="0" smtClean="0">
                <a:solidFill>
                  <a:schemeClr val="tx1"/>
                </a:solidFill>
              </a:rPr>
              <a:t>Deberá requerirse a la persona con quien se hubiere entendido la diligencia para que designe</a:t>
            </a:r>
          </a:p>
          <a:p>
            <a:pPr marL="370332" indent="-342900" algn="just" fontAlgn="auto">
              <a:spcAft>
                <a:spcPts val="0"/>
              </a:spcAft>
              <a:buClrTx/>
              <a:buFont typeface="Wingdings 2"/>
              <a:buNone/>
              <a:defRPr/>
            </a:pPr>
            <a:r>
              <a:rPr lang="es-ES" sz="1300" dirty="0" smtClean="0">
                <a:solidFill>
                  <a:schemeClr val="tx1"/>
                </a:solidFill>
              </a:rPr>
              <a:t>dos testigos de asistencia. Si los testigos no son designados o los designados no aceptan fungir</a:t>
            </a:r>
          </a:p>
          <a:p>
            <a:pPr marL="370332" indent="-342900" algn="just" fontAlgn="auto">
              <a:spcAft>
                <a:spcPts val="0"/>
              </a:spcAft>
              <a:buClrTx/>
              <a:buFont typeface="Wingdings 2"/>
              <a:buNone/>
              <a:defRPr/>
            </a:pPr>
            <a:r>
              <a:rPr lang="es-ES" sz="1300" dirty="0" smtClean="0">
                <a:solidFill>
                  <a:schemeClr val="tx1"/>
                </a:solidFill>
              </a:rPr>
              <a:t>como tales, la autoridad que practique la diligencia los designará.</a:t>
            </a:r>
          </a:p>
          <a:p>
            <a:pPr marL="370332" indent="-342900" algn="just" fontAlgn="auto">
              <a:spcAft>
                <a:spcPts val="0"/>
              </a:spcAft>
              <a:buClrTx/>
              <a:buFont typeface="Wingdings 2"/>
              <a:buNone/>
              <a:defRPr/>
            </a:pPr>
            <a:endParaRPr lang="es-ES" sz="500" dirty="0" smtClean="0">
              <a:solidFill>
                <a:schemeClr val="tx1"/>
              </a:solidFill>
            </a:endParaRPr>
          </a:p>
          <a:p>
            <a:pPr marL="370332" indent="-342900" algn="just" fontAlgn="auto">
              <a:spcAft>
                <a:spcPts val="0"/>
              </a:spcAft>
              <a:buClrTx/>
              <a:buFont typeface="Wingdings 2"/>
              <a:buNone/>
              <a:defRPr/>
            </a:pPr>
            <a:r>
              <a:rPr lang="es-ES" sz="1300" dirty="0" smtClean="0">
                <a:solidFill>
                  <a:schemeClr val="tx1"/>
                </a:solidFill>
              </a:rPr>
              <a:t>Se entregará copia del Acta a la persona con quien se hubiera entendido la diligencia y copia de</a:t>
            </a:r>
          </a:p>
          <a:p>
            <a:pPr marL="370332" indent="-342900" algn="just" fontAlgn="auto">
              <a:spcAft>
                <a:spcPts val="0"/>
              </a:spcAft>
              <a:buClrTx/>
              <a:buFont typeface="Wingdings 2"/>
              <a:buNone/>
              <a:defRPr/>
            </a:pPr>
            <a:r>
              <a:rPr lang="es-ES" sz="1300" dirty="0" smtClean="0">
                <a:solidFill>
                  <a:schemeClr val="tx1"/>
                </a:solidFill>
              </a:rPr>
              <a:t>la resolución de suspensión de libre circulación, de las mercancías emitidas por la autoridad</a:t>
            </a:r>
          </a:p>
          <a:p>
            <a:pPr marL="370332" indent="-342900" algn="just" fontAlgn="auto">
              <a:spcAft>
                <a:spcPts val="0"/>
              </a:spcAft>
              <a:buClrTx/>
              <a:buFont typeface="Wingdings 2"/>
              <a:buNone/>
              <a:defRPr/>
            </a:pPr>
            <a:r>
              <a:rPr lang="es-ES" sz="1300" dirty="0" smtClean="0">
                <a:solidFill>
                  <a:schemeClr val="tx1"/>
                </a:solidFill>
              </a:rPr>
              <a:t>administrativa o judicial competente, con el objeto de que continúe el procedimiento</a:t>
            </a:r>
          </a:p>
          <a:p>
            <a:pPr marL="370332" indent="-342900" algn="just" fontAlgn="auto">
              <a:spcAft>
                <a:spcPts val="0"/>
              </a:spcAft>
              <a:buClrTx/>
              <a:buFont typeface="Wingdings 2"/>
              <a:buNone/>
              <a:defRPr/>
            </a:pPr>
            <a:r>
              <a:rPr lang="es-ES" sz="1300" dirty="0" smtClean="0">
                <a:solidFill>
                  <a:schemeClr val="tx1"/>
                </a:solidFill>
              </a:rPr>
              <a:t>administrativo  o judicial conforme a la legislación de la materia.</a:t>
            </a:r>
          </a:p>
          <a:p>
            <a:pPr algn="r" fontAlgn="auto">
              <a:spcAft>
                <a:spcPts val="0"/>
              </a:spcAft>
              <a:buFont typeface="Wingdings 2"/>
              <a:buNone/>
              <a:defRPr/>
            </a:pPr>
            <a:r>
              <a:rPr lang="es-ES" sz="900" b="1" dirty="0" smtClean="0">
                <a:solidFill>
                  <a:schemeClr val="tx1"/>
                </a:solidFill>
                <a:cs typeface="Arial" pitchFamily="34" charset="0"/>
              </a:rPr>
              <a:t>Lic. Rosalba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a:t>
            </a:r>
          </a:p>
          <a:p>
            <a:pPr marL="256032" indent="-228600" algn="r" fontAlgn="auto">
              <a:spcAft>
                <a:spcPts val="0"/>
              </a:spcAft>
              <a:buFont typeface="Wingdings 2"/>
              <a:buNone/>
              <a:defRPr/>
            </a:pPr>
            <a:r>
              <a:rPr lang="es-ES" sz="900" b="1" dirty="0" smtClean="0">
                <a:solidFill>
                  <a:schemeClr val="tx1"/>
                </a:solidFill>
                <a:cs typeface="Arial" pitchFamily="34" charset="0"/>
              </a:rPr>
              <a:t>A. Durán,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 SC</a:t>
            </a:r>
          </a:p>
          <a:p>
            <a:pPr marL="256032" indent="-228600" algn="r" fontAlgn="auto">
              <a:spcAft>
                <a:spcPts val="0"/>
              </a:spcAft>
              <a:buFont typeface="Wingdings 2"/>
              <a:buNone/>
              <a:defRPr/>
            </a:pPr>
            <a:r>
              <a:rPr lang="es-ES" sz="900" b="1" dirty="0" smtClean="0">
                <a:solidFill>
                  <a:schemeClr val="tx1"/>
                </a:solidFill>
                <a:cs typeface="Arial" pitchFamily="34" charset="0"/>
              </a:rPr>
              <a:t>14 de Octubre de 2011</a:t>
            </a:r>
            <a:endParaRPr lang="es-MX" sz="900" b="1" dirty="0" smtClean="0">
              <a:solidFill>
                <a:schemeClr val="tx1"/>
              </a:solidFill>
              <a:cs typeface="Arial" pitchFamily="34" charset="0"/>
            </a:endParaRPr>
          </a:p>
          <a:p>
            <a:pPr marL="370332" indent="-342900" algn="just" fontAlgn="auto">
              <a:spcAft>
                <a:spcPts val="0"/>
              </a:spcAft>
              <a:buClrTx/>
              <a:buFont typeface="Wingdings 2"/>
              <a:buNone/>
              <a:defRPr/>
            </a:pPr>
            <a:endParaRPr lang="es-ES" sz="1300" dirty="0" smtClean="0">
              <a:solidFill>
                <a:schemeClr val="tx1"/>
              </a:solidFill>
            </a:endParaRPr>
          </a:p>
          <a:p>
            <a:pPr marL="370332" indent="-342900" algn="just" fontAlgn="auto">
              <a:spcAft>
                <a:spcPts val="0"/>
              </a:spcAft>
              <a:buClrTx/>
              <a:buFont typeface="Wingdings 2"/>
              <a:buNone/>
              <a:defRPr/>
            </a:pPr>
            <a:endParaRPr lang="es-ES" sz="500" dirty="0" smtClean="0">
              <a:solidFill>
                <a:schemeClr val="tx1"/>
              </a:solidFill>
            </a:endParaRPr>
          </a:p>
          <a:p>
            <a:pPr marL="370332" indent="-342900" algn="just" fontAlgn="auto">
              <a:spcAft>
                <a:spcPts val="0"/>
              </a:spcAft>
              <a:buClrTx/>
              <a:buFont typeface="Wingdings 2"/>
              <a:buNone/>
              <a:defRPr/>
            </a:pPr>
            <a:endParaRPr lang="es-ES" sz="500" dirty="0" smtClean="0">
              <a:solidFill>
                <a:schemeClr val="tx1"/>
              </a:solidFill>
            </a:endParaRPr>
          </a:p>
          <a:p>
            <a:pPr marL="370332" indent="-342900" algn="just" fontAlgn="auto">
              <a:spcAft>
                <a:spcPts val="0"/>
              </a:spcAft>
              <a:buFont typeface="Wingdings 2"/>
              <a:buAutoNum type="romanUcPeriod"/>
              <a:defRPr/>
            </a:pPr>
            <a:endParaRPr lang="es-MX" sz="1300" dirty="0">
              <a:solidFill>
                <a:schemeClr val="tx1"/>
              </a:solidFill>
            </a:endParaRPr>
          </a:p>
        </p:txBody>
      </p:sp>
      <p:sp>
        <p:nvSpPr>
          <p:cNvPr id="4" name="3 Marcador de número de diapositiva"/>
          <p:cNvSpPr>
            <a:spLocks noGrp="1"/>
          </p:cNvSpPr>
          <p:nvPr>
            <p:ph type="sldNum" sz="quarter" idx="12"/>
          </p:nvPr>
        </p:nvSpPr>
        <p:spPr/>
        <p:txBody>
          <a:bodyPr/>
          <a:lstStyle/>
          <a:p>
            <a:pPr>
              <a:defRPr/>
            </a:pPr>
            <a:fld id="{F0F1DE84-E7B8-4FD9-9059-B2E0C76E5BDE}" type="slidenum">
              <a:rPr lang="es-MX"/>
              <a:pPr>
                <a:defRPr/>
              </a:pPr>
              <a:t>6</a:t>
            </a:fld>
            <a:endParaRPr lang="es-MX"/>
          </a:p>
        </p:txBody>
      </p:sp>
    </p:spTree>
  </p:cSld>
  <p:clrMapOvr>
    <a:masterClrMapping/>
  </p:clrMapOvr>
  <p:transition>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31925" y="360363"/>
            <a:ext cx="7407275" cy="620712"/>
          </a:xfrm>
        </p:spPr>
        <p:style>
          <a:lnRef idx="2">
            <a:schemeClr val="accent5"/>
          </a:lnRef>
          <a:fillRef idx="1">
            <a:schemeClr val="lt1"/>
          </a:fillRef>
          <a:effectRef idx="0">
            <a:schemeClr val="accent5"/>
          </a:effectRef>
          <a:fontRef idx="minor">
            <a:schemeClr val="dk1"/>
          </a:fontRef>
        </p:style>
        <p:txBody>
          <a:bodyPr>
            <a:normAutofit fontScale="90000"/>
          </a:bodyPr>
          <a:lstStyle/>
          <a:p>
            <a:pPr algn="ctr" fontAlgn="auto">
              <a:spcAft>
                <a:spcPts val="0"/>
              </a:spcAft>
              <a:defRPr/>
            </a:pPr>
            <a:r>
              <a:rPr lang="es-ES" dirty="0" smtClean="0">
                <a:solidFill>
                  <a:schemeClr val="tx1"/>
                </a:solidFill>
              </a:rPr>
              <a:t>Medidas en Frontera</a:t>
            </a:r>
            <a:endParaRPr lang="es-MX" dirty="0">
              <a:solidFill>
                <a:schemeClr val="tx1"/>
              </a:solidFill>
            </a:endParaRPr>
          </a:p>
        </p:txBody>
      </p:sp>
      <p:sp>
        <p:nvSpPr>
          <p:cNvPr id="3" name="2 Subtítulo"/>
          <p:cNvSpPr>
            <a:spLocks noGrp="1"/>
          </p:cNvSpPr>
          <p:nvPr>
            <p:ph type="subTitle" idx="1"/>
          </p:nvPr>
        </p:nvSpPr>
        <p:spPr>
          <a:xfrm>
            <a:off x="1431925" y="1125538"/>
            <a:ext cx="7407275" cy="5399087"/>
          </a:xfrm>
        </p:spPr>
        <p:style>
          <a:lnRef idx="2">
            <a:schemeClr val="accent5"/>
          </a:lnRef>
          <a:fillRef idx="1">
            <a:schemeClr val="lt1"/>
          </a:fillRef>
          <a:effectRef idx="0">
            <a:schemeClr val="accent5"/>
          </a:effectRef>
          <a:fontRef idx="minor">
            <a:schemeClr val="dk1"/>
          </a:fontRef>
        </p:style>
        <p:txBody>
          <a:bodyPr>
            <a:normAutofit/>
          </a:bodyPr>
          <a:lstStyle/>
          <a:p>
            <a:pPr algn="just" fontAlgn="auto">
              <a:spcAft>
                <a:spcPts val="0"/>
              </a:spcAft>
              <a:buFont typeface="Wingdings 2"/>
              <a:buNone/>
              <a:defRPr/>
            </a:pPr>
            <a:endParaRPr lang="es-MX" sz="800" dirty="0" smtClean="0"/>
          </a:p>
          <a:p>
            <a:pPr algn="just" fontAlgn="auto">
              <a:spcAft>
                <a:spcPts val="0"/>
              </a:spcAft>
              <a:buFont typeface="Wingdings 2"/>
              <a:buNone/>
              <a:defRPr/>
            </a:pPr>
            <a:r>
              <a:rPr lang="es-MX" sz="1300" dirty="0" smtClean="0">
                <a:solidFill>
                  <a:schemeClr val="tx1"/>
                </a:solidFill>
              </a:rPr>
              <a:t>Artículo 149. Lo dispuesto en el artículo 148 de esta Ley solamente será aplicable cuando la resolución en la que la autoridad administrativa o judicial competente ordene la suspensión de la libre circulación de las mercancías de procedencia extranjera, contenga la siguiente información:</a:t>
            </a:r>
          </a:p>
          <a:p>
            <a:pPr fontAlgn="auto">
              <a:spcAft>
                <a:spcPts val="0"/>
              </a:spcAft>
              <a:buFont typeface="Wingdings 2"/>
              <a:buNone/>
              <a:defRPr/>
            </a:pPr>
            <a:r>
              <a:rPr lang="es-MX" sz="500" dirty="0" smtClean="0">
                <a:solidFill>
                  <a:schemeClr val="tx1"/>
                </a:solidFill>
              </a:rPr>
              <a:t> </a:t>
            </a:r>
            <a:endParaRPr lang="es-MX" sz="800" dirty="0" smtClean="0">
              <a:solidFill>
                <a:schemeClr val="tx1"/>
              </a:solidFill>
            </a:endParaRPr>
          </a:p>
          <a:p>
            <a:pPr fontAlgn="auto">
              <a:spcAft>
                <a:spcPts val="0"/>
              </a:spcAft>
              <a:buFont typeface="Wingdings 2"/>
              <a:buNone/>
              <a:defRPr/>
            </a:pPr>
            <a:r>
              <a:rPr lang="es-MX" sz="1300" dirty="0" smtClean="0">
                <a:solidFill>
                  <a:schemeClr val="tx1"/>
                </a:solidFill>
              </a:rPr>
              <a:t>I. El nombre del importador.</a:t>
            </a:r>
          </a:p>
          <a:p>
            <a:pPr fontAlgn="auto">
              <a:spcAft>
                <a:spcPts val="0"/>
              </a:spcAft>
              <a:buFont typeface="Wingdings 2"/>
              <a:buNone/>
              <a:defRPr/>
            </a:pPr>
            <a:r>
              <a:rPr lang="es-MX" sz="800" dirty="0" smtClean="0">
                <a:solidFill>
                  <a:schemeClr val="tx1"/>
                </a:solidFill>
              </a:rPr>
              <a:t> </a:t>
            </a:r>
          </a:p>
          <a:p>
            <a:pPr fontAlgn="auto">
              <a:spcAft>
                <a:spcPts val="0"/>
              </a:spcAft>
              <a:buFont typeface="Wingdings 2"/>
              <a:buNone/>
              <a:defRPr/>
            </a:pPr>
            <a:r>
              <a:rPr lang="es-MX" sz="1300" dirty="0" smtClean="0">
                <a:solidFill>
                  <a:schemeClr val="tx1"/>
                </a:solidFill>
              </a:rPr>
              <a:t>II. La descripción detallada de las mercancías.</a:t>
            </a:r>
          </a:p>
          <a:p>
            <a:pPr fontAlgn="auto">
              <a:spcAft>
                <a:spcPts val="0"/>
              </a:spcAft>
              <a:buFont typeface="Wingdings 2"/>
              <a:buNone/>
              <a:defRPr/>
            </a:pPr>
            <a:r>
              <a:rPr lang="es-MX" sz="800" dirty="0" smtClean="0">
                <a:solidFill>
                  <a:schemeClr val="tx1"/>
                </a:solidFill>
              </a:rPr>
              <a:t> </a:t>
            </a:r>
          </a:p>
          <a:p>
            <a:pPr fontAlgn="auto">
              <a:spcAft>
                <a:spcPts val="0"/>
              </a:spcAft>
              <a:buFont typeface="Wingdings 2"/>
              <a:buNone/>
              <a:defRPr/>
            </a:pPr>
            <a:r>
              <a:rPr lang="es-MX" sz="1300" dirty="0" smtClean="0">
                <a:solidFill>
                  <a:schemeClr val="tx1"/>
                </a:solidFill>
              </a:rPr>
              <a:t>III. La aduana por la que se tiene conocimiento que van a ingresar las mercancías.</a:t>
            </a:r>
          </a:p>
          <a:p>
            <a:pPr fontAlgn="auto">
              <a:spcAft>
                <a:spcPts val="0"/>
              </a:spcAft>
              <a:buFont typeface="Wingdings 2"/>
              <a:buNone/>
              <a:defRPr/>
            </a:pPr>
            <a:r>
              <a:rPr lang="es-MX" sz="800" dirty="0" smtClean="0">
                <a:solidFill>
                  <a:schemeClr val="tx1"/>
                </a:solidFill>
              </a:rPr>
              <a:t> </a:t>
            </a:r>
          </a:p>
          <a:p>
            <a:pPr fontAlgn="auto">
              <a:spcAft>
                <a:spcPts val="0"/>
              </a:spcAft>
              <a:buFont typeface="Wingdings 2"/>
              <a:buNone/>
              <a:defRPr/>
            </a:pPr>
            <a:r>
              <a:rPr lang="es-MX" sz="1300" dirty="0" smtClean="0">
                <a:solidFill>
                  <a:schemeClr val="tx1"/>
                </a:solidFill>
              </a:rPr>
              <a:t>IV. El periodo estimado para el ingreso de las mercancías, el cual no excederá de quince días. *</a:t>
            </a:r>
          </a:p>
          <a:p>
            <a:pPr fontAlgn="auto">
              <a:spcAft>
                <a:spcPts val="0"/>
              </a:spcAft>
              <a:buFont typeface="Wingdings 2"/>
              <a:buNone/>
              <a:defRPr/>
            </a:pPr>
            <a:endParaRPr lang="es-ES" sz="1300" dirty="0" smtClean="0">
              <a:solidFill>
                <a:schemeClr val="tx1"/>
              </a:solidFill>
            </a:endParaRPr>
          </a:p>
          <a:p>
            <a:pPr fontAlgn="auto">
              <a:spcAft>
                <a:spcPts val="0"/>
              </a:spcAft>
              <a:buFont typeface="Wingdings 2"/>
              <a:buNone/>
              <a:defRPr/>
            </a:pPr>
            <a:r>
              <a:rPr lang="es-ES" sz="900" dirty="0" smtClean="0">
                <a:solidFill>
                  <a:schemeClr val="tx1"/>
                </a:solidFill>
              </a:rPr>
              <a:t>* Ley Aduanera, obtenida del sitio web</a:t>
            </a:r>
            <a:r>
              <a:rPr lang="es-ES" sz="900" dirty="0" smtClean="0">
                <a:solidFill>
                  <a:srgbClr val="002060"/>
                </a:solidFill>
              </a:rPr>
              <a:t>: www.shcp.gob.mx/LASCHP/MarcoJurídico.</a:t>
            </a:r>
            <a:endParaRPr lang="es-ES" sz="900" dirty="0" smtClean="0">
              <a:solidFill>
                <a:srgbClr val="0070C0"/>
              </a:solidFill>
            </a:endParaRPr>
          </a:p>
          <a:p>
            <a:pPr fontAlgn="auto">
              <a:spcAft>
                <a:spcPts val="0"/>
              </a:spcAft>
              <a:buFont typeface="Arial" charset="0"/>
              <a:buChar char="•"/>
              <a:defRPr/>
            </a:pPr>
            <a:endParaRPr lang="es-ES" sz="900" dirty="0" smtClean="0">
              <a:solidFill>
                <a:schemeClr val="tx1"/>
              </a:solidFill>
            </a:endParaRPr>
          </a:p>
          <a:p>
            <a:pPr fontAlgn="auto">
              <a:spcAft>
                <a:spcPts val="0"/>
              </a:spcAft>
              <a:buFont typeface="Wingdings 2"/>
              <a:buNone/>
              <a:defRPr/>
            </a:pPr>
            <a:endParaRPr lang="es-ES" sz="1300" dirty="0" smtClean="0">
              <a:solidFill>
                <a:schemeClr val="tx1"/>
              </a:solidFill>
            </a:endParaRPr>
          </a:p>
          <a:p>
            <a:pPr fontAlgn="auto">
              <a:spcAft>
                <a:spcPts val="0"/>
              </a:spcAft>
              <a:buFont typeface="Wingdings 2"/>
              <a:buNone/>
              <a:defRPr/>
            </a:pPr>
            <a:endParaRPr lang="es-ES" sz="1300" dirty="0" smtClean="0">
              <a:solidFill>
                <a:schemeClr val="tx1"/>
              </a:solidFill>
            </a:endParaRPr>
          </a:p>
          <a:p>
            <a:pPr fontAlgn="auto">
              <a:spcAft>
                <a:spcPts val="0"/>
              </a:spcAft>
              <a:buFont typeface="Wingdings 2"/>
              <a:buNone/>
              <a:defRPr/>
            </a:pPr>
            <a:endParaRPr lang="es-ES" sz="1300" dirty="0" smtClean="0">
              <a:solidFill>
                <a:schemeClr val="tx1"/>
              </a:solidFill>
            </a:endParaRPr>
          </a:p>
          <a:p>
            <a:pPr fontAlgn="auto">
              <a:spcAft>
                <a:spcPts val="0"/>
              </a:spcAft>
              <a:buFont typeface="Wingdings 2"/>
              <a:buNone/>
              <a:defRPr/>
            </a:pPr>
            <a:endParaRPr lang="es-ES" sz="1300" dirty="0" smtClean="0">
              <a:solidFill>
                <a:schemeClr val="tx1"/>
              </a:solidFill>
            </a:endParaRPr>
          </a:p>
          <a:p>
            <a:pPr fontAlgn="auto">
              <a:spcAft>
                <a:spcPts val="0"/>
              </a:spcAft>
              <a:buFont typeface="Wingdings 2"/>
              <a:buNone/>
              <a:defRPr/>
            </a:pPr>
            <a:endParaRPr lang="es-MX" sz="1300" dirty="0" smtClean="0">
              <a:solidFill>
                <a:schemeClr val="tx1"/>
              </a:solidFill>
            </a:endParaRPr>
          </a:p>
          <a:p>
            <a:pPr algn="r" fontAlgn="auto">
              <a:spcAft>
                <a:spcPts val="0"/>
              </a:spcAft>
              <a:buFont typeface="Wingdings 2"/>
              <a:buNone/>
              <a:defRPr/>
            </a:pPr>
            <a:r>
              <a:rPr lang="es-ES" sz="900" b="1" dirty="0" smtClean="0">
                <a:solidFill>
                  <a:schemeClr val="tx1"/>
                </a:solidFill>
                <a:cs typeface="Arial" pitchFamily="34" charset="0"/>
              </a:rPr>
              <a:t>Lic. Rosalba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a:t>
            </a:r>
          </a:p>
          <a:p>
            <a:pPr marL="256032" indent="-228600" algn="r" fontAlgn="auto">
              <a:spcAft>
                <a:spcPts val="0"/>
              </a:spcAft>
              <a:buFont typeface="Wingdings 2"/>
              <a:buNone/>
              <a:defRPr/>
            </a:pPr>
            <a:r>
              <a:rPr lang="es-ES" sz="900" b="1" dirty="0" smtClean="0">
                <a:solidFill>
                  <a:schemeClr val="tx1"/>
                </a:solidFill>
                <a:cs typeface="Arial" pitchFamily="34" charset="0"/>
              </a:rPr>
              <a:t>A. Durán,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 SC</a:t>
            </a:r>
          </a:p>
          <a:p>
            <a:pPr marL="256032" indent="-228600" algn="r" fontAlgn="auto">
              <a:spcAft>
                <a:spcPts val="0"/>
              </a:spcAft>
              <a:buFont typeface="Wingdings 2"/>
              <a:buNone/>
              <a:defRPr/>
            </a:pPr>
            <a:r>
              <a:rPr lang="es-ES" sz="900" b="1" dirty="0" smtClean="0">
                <a:solidFill>
                  <a:schemeClr val="tx1"/>
                </a:solidFill>
                <a:cs typeface="Arial" pitchFamily="34" charset="0"/>
              </a:rPr>
              <a:t>14 de Octubre de 2011</a:t>
            </a:r>
            <a:endParaRPr lang="es-MX" sz="900" b="1" dirty="0" smtClean="0">
              <a:solidFill>
                <a:schemeClr val="tx1"/>
              </a:solidFill>
              <a:cs typeface="Arial" pitchFamily="34" charset="0"/>
            </a:endParaRPr>
          </a:p>
          <a:p>
            <a:pPr fontAlgn="auto">
              <a:spcAft>
                <a:spcPts val="0"/>
              </a:spcAft>
              <a:buFont typeface="Wingdings 2"/>
              <a:buNone/>
              <a:defRPr/>
            </a:pPr>
            <a:endParaRPr lang="es-MX" sz="1300" dirty="0">
              <a:solidFill>
                <a:schemeClr val="tx1"/>
              </a:solidFill>
            </a:endParaRPr>
          </a:p>
        </p:txBody>
      </p:sp>
      <p:sp>
        <p:nvSpPr>
          <p:cNvPr id="4" name="3 Marcador de número de diapositiva"/>
          <p:cNvSpPr>
            <a:spLocks noGrp="1"/>
          </p:cNvSpPr>
          <p:nvPr>
            <p:ph type="sldNum" sz="quarter" idx="12"/>
          </p:nvPr>
        </p:nvSpPr>
        <p:spPr/>
        <p:txBody>
          <a:bodyPr/>
          <a:lstStyle/>
          <a:p>
            <a:pPr>
              <a:defRPr/>
            </a:pPr>
            <a:fld id="{E58F12B4-FFAE-436C-87A7-038249E5A9DC}" type="slidenum">
              <a:rPr lang="es-MX"/>
              <a:pPr>
                <a:defRPr/>
              </a:pPr>
              <a:t>7</a:t>
            </a:fld>
            <a:endParaRPr lang="es-MX"/>
          </a:p>
        </p:txBody>
      </p:sp>
    </p:spTree>
  </p:cSld>
  <p:clrMapOvr>
    <a:masterClrMapping/>
  </p:clrMapOvr>
  <p:transition>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31925" y="360363"/>
            <a:ext cx="7407275" cy="620712"/>
          </a:xfrm>
        </p:spPr>
        <p:style>
          <a:lnRef idx="2">
            <a:schemeClr val="accent5"/>
          </a:lnRef>
          <a:fillRef idx="1">
            <a:schemeClr val="lt1"/>
          </a:fillRef>
          <a:effectRef idx="0">
            <a:schemeClr val="accent5"/>
          </a:effectRef>
          <a:fontRef idx="minor">
            <a:schemeClr val="dk1"/>
          </a:fontRef>
        </p:style>
        <p:txBody>
          <a:bodyPr>
            <a:normAutofit fontScale="90000"/>
          </a:bodyPr>
          <a:lstStyle/>
          <a:p>
            <a:pPr algn="ctr" fontAlgn="auto">
              <a:spcAft>
                <a:spcPts val="0"/>
              </a:spcAft>
              <a:defRPr/>
            </a:pPr>
            <a:r>
              <a:rPr lang="es-ES" dirty="0" smtClean="0">
                <a:solidFill>
                  <a:schemeClr val="tx1"/>
                </a:solidFill>
              </a:rPr>
              <a:t>Medidas en Frontera</a:t>
            </a:r>
            <a:endParaRPr lang="es-MX" dirty="0">
              <a:solidFill>
                <a:schemeClr val="tx1"/>
              </a:solidFill>
            </a:endParaRPr>
          </a:p>
        </p:txBody>
      </p:sp>
      <p:sp>
        <p:nvSpPr>
          <p:cNvPr id="3" name="2 Subtítulo"/>
          <p:cNvSpPr>
            <a:spLocks noGrp="1"/>
          </p:cNvSpPr>
          <p:nvPr>
            <p:ph type="subTitle" idx="1"/>
          </p:nvPr>
        </p:nvSpPr>
        <p:spPr>
          <a:xfrm>
            <a:off x="1431925" y="1125538"/>
            <a:ext cx="7407275" cy="5399087"/>
          </a:xfrm>
        </p:spPr>
        <p:style>
          <a:lnRef idx="2">
            <a:schemeClr val="accent5"/>
          </a:lnRef>
          <a:fillRef idx="1">
            <a:schemeClr val="lt1"/>
          </a:fillRef>
          <a:effectRef idx="0">
            <a:schemeClr val="accent5"/>
          </a:effectRef>
          <a:fontRef idx="minor">
            <a:schemeClr val="dk1"/>
          </a:fontRef>
        </p:style>
        <p:txBody>
          <a:bodyPr>
            <a:normAutofit lnSpcReduction="10000"/>
          </a:bodyPr>
          <a:lstStyle/>
          <a:p>
            <a:pPr fontAlgn="auto">
              <a:spcAft>
                <a:spcPts val="0"/>
              </a:spcAft>
              <a:buFont typeface="Wingdings 2"/>
              <a:buNone/>
              <a:defRPr/>
            </a:pPr>
            <a:endParaRPr lang="es-ES" sz="800" dirty="0" smtClean="0">
              <a:solidFill>
                <a:schemeClr val="tx1"/>
              </a:solidFill>
            </a:endParaRPr>
          </a:p>
          <a:p>
            <a:pPr fontAlgn="auto">
              <a:spcAft>
                <a:spcPts val="0"/>
              </a:spcAft>
              <a:buFont typeface="Wingdings 2"/>
              <a:buNone/>
              <a:defRPr/>
            </a:pPr>
            <a:r>
              <a:rPr lang="es-ES" sz="1300" dirty="0" smtClean="0">
                <a:solidFill>
                  <a:schemeClr val="tx1"/>
                </a:solidFill>
              </a:rPr>
              <a:t>¿Quién puede solicitarlas?</a:t>
            </a:r>
          </a:p>
          <a:p>
            <a:pPr fontAlgn="auto">
              <a:spcAft>
                <a:spcPts val="0"/>
              </a:spcAft>
              <a:buClrTx/>
              <a:buFont typeface="Wingdings" pitchFamily="2" charset="2"/>
              <a:buChar char="§"/>
              <a:defRPr/>
            </a:pPr>
            <a:r>
              <a:rPr lang="es-ES" sz="1300" dirty="0" smtClean="0">
                <a:solidFill>
                  <a:schemeClr val="tx1"/>
                </a:solidFill>
              </a:rPr>
              <a:t>El titular de los Derechos de Autor.</a:t>
            </a:r>
          </a:p>
          <a:p>
            <a:pPr fontAlgn="auto">
              <a:spcAft>
                <a:spcPts val="0"/>
              </a:spcAft>
              <a:buClrTx/>
              <a:buFont typeface="Wingdings" pitchFamily="2" charset="2"/>
              <a:buChar char="§"/>
              <a:defRPr/>
            </a:pPr>
            <a:r>
              <a:rPr lang="es-ES" sz="1300" dirty="0" smtClean="0">
                <a:solidFill>
                  <a:schemeClr val="tx1"/>
                </a:solidFill>
              </a:rPr>
              <a:t>El titular de una Marca.</a:t>
            </a:r>
          </a:p>
          <a:p>
            <a:pPr fontAlgn="auto">
              <a:spcAft>
                <a:spcPts val="0"/>
              </a:spcAft>
              <a:buClrTx/>
              <a:buFont typeface="Wingdings" pitchFamily="2" charset="2"/>
              <a:buChar char="§"/>
              <a:defRPr/>
            </a:pPr>
            <a:r>
              <a:rPr lang="es-ES" sz="1300" dirty="0" smtClean="0">
                <a:solidFill>
                  <a:schemeClr val="tx1"/>
                </a:solidFill>
              </a:rPr>
              <a:t>El titular de una Reserva (Personaje ficticio / Personaje por Caracterización).</a:t>
            </a:r>
          </a:p>
          <a:p>
            <a:pPr fontAlgn="auto">
              <a:spcAft>
                <a:spcPts val="0"/>
              </a:spcAft>
              <a:buClrTx/>
              <a:buFont typeface="Wingdings" pitchFamily="2" charset="2"/>
              <a:buChar char="§"/>
              <a:defRPr/>
            </a:pPr>
            <a:r>
              <a:rPr lang="es-ES" sz="1300" dirty="0" smtClean="0">
                <a:solidFill>
                  <a:schemeClr val="tx1"/>
                </a:solidFill>
              </a:rPr>
              <a:t>El titular de los Derechos Patrimoniales.</a:t>
            </a:r>
          </a:p>
          <a:p>
            <a:pPr fontAlgn="auto">
              <a:spcAft>
                <a:spcPts val="0"/>
              </a:spcAft>
              <a:buClrTx/>
              <a:buFont typeface="Wingdings" pitchFamily="2" charset="2"/>
              <a:buChar char="§"/>
              <a:defRPr/>
            </a:pPr>
            <a:r>
              <a:rPr lang="es-ES" sz="1300" dirty="0" smtClean="0">
                <a:solidFill>
                  <a:schemeClr val="tx1"/>
                </a:solidFill>
              </a:rPr>
              <a:t>La Sociedad de Gestión Colectiva.</a:t>
            </a:r>
          </a:p>
          <a:p>
            <a:pPr fontAlgn="auto">
              <a:spcAft>
                <a:spcPts val="0"/>
              </a:spcAft>
              <a:buClrTx/>
              <a:buFont typeface="Wingdings" pitchFamily="2" charset="2"/>
              <a:buChar char="§"/>
              <a:defRPr/>
            </a:pPr>
            <a:r>
              <a:rPr lang="es-ES" sz="1300" dirty="0" smtClean="0">
                <a:solidFill>
                  <a:schemeClr val="tx1"/>
                </a:solidFill>
              </a:rPr>
              <a:t>El Ministerio Público cuando actúa de oficio.</a:t>
            </a:r>
          </a:p>
          <a:p>
            <a:pPr fontAlgn="auto">
              <a:spcAft>
                <a:spcPts val="0"/>
              </a:spcAft>
              <a:buClrTx/>
              <a:buFont typeface="Wingdings 2"/>
              <a:buNone/>
              <a:defRPr/>
            </a:pPr>
            <a:endParaRPr lang="es-ES" sz="800" dirty="0" smtClean="0">
              <a:solidFill>
                <a:schemeClr val="tx1"/>
              </a:solidFill>
            </a:endParaRPr>
          </a:p>
          <a:p>
            <a:pPr fontAlgn="auto">
              <a:spcAft>
                <a:spcPts val="0"/>
              </a:spcAft>
              <a:buClrTx/>
              <a:buFont typeface="Wingdings 2"/>
              <a:buNone/>
              <a:defRPr/>
            </a:pPr>
            <a:r>
              <a:rPr lang="es-ES" sz="1300" dirty="0" smtClean="0">
                <a:solidFill>
                  <a:schemeClr val="tx1"/>
                </a:solidFill>
              </a:rPr>
              <a:t>¿Quién ordena las Medidas en Frontera?</a:t>
            </a:r>
          </a:p>
          <a:p>
            <a:pPr fontAlgn="auto">
              <a:spcAft>
                <a:spcPts val="0"/>
              </a:spcAft>
              <a:buClrTx/>
              <a:buFont typeface="Wingdings" pitchFamily="2" charset="2"/>
              <a:buChar char="§"/>
              <a:defRPr/>
            </a:pPr>
            <a:r>
              <a:rPr lang="es-ES" sz="1300" dirty="0" smtClean="0">
                <a:solidFill>
                  <a:schemeClr val="tx1"/>
                </a:solidFill>
              </a:rPr>
              <a:t>El Instituto Mexicano de la Propiedad Industrial.</a:t>
            </a:r>
          </a:p>
          <a:p>
            <a:pPr fontAlgn="auto">
              <a:spcAft>
                <a:spcPts val="0"/>
              </a:spcAft>
              <a:buClrTx/>
              <a:buFont typeface="Wingdings" pitchFamily="2" charset="2"/>
              <a:buChar char="§"/>
              <a:defRPr/>
            </a:pPr>
            <a:r>
              <a:rPr lang="es-ES" sz="1300" dirty="0" smtClean="0">
                <a:solidFill>
                  <a:schemeClr val="tx1"/>
                </a:solidFill>
              </a:rPr>
              <a:t>Ministerio Público Federal.</a:t>
            </a:r>
          </a:p>
          <a:p>
            <a:pPr fontAlgn="auto">
              <a:spcAft>
                <a:spcPts val="0"/>
              </a:spcAft>
              <a:buClrTx/>
              <a:buFont typeface="Wingdings" pitchFamily="2" charset="2"/>
              <a:buChar char="§"/>
              <a:defRPr/>
            </a:pPr>
            <a:r>
              <a:rPr lang="es-ES" sz="1300" dirty="0" smtClean="0">
                <a:solidFill>
                  <a:schemeClr val="tx1"/>
                </a:solidFill>
              </a:rPr>
              <a:t>Autoridad Aduanera Central (Administración General de Aduanas).</a:t>
            </a:r>
          </a:p>
          <a:p>
            <a:pPr fontAlgn="auto">
              <a:spcAft>
                <a:spcPts val="0"/>
              </a:spcAft>
              <a:buClrTx/>
              <a:buFont typeface="Wingdings 2"/>
              <a:buNone/>
              <a:defRPr/>
            </a:pPr>
            <a:endParaRPr lang="es-ES" sz="800" dirty="0" smtClean="0">
              <a:solidFill>
                <a:schemeClr val="tx1"/>
              </a:solidFill>
            </a:endParaRPr>
          </a:p>
          <a:p>
            <a:pPr fontAlgn="auto">
              <a:spcAft>
                <a:spcPts val="0"/>
              </a:spcAft>
              <a:buClrTx/>
              <a:buFont typeface="Wingdings 2"/>
              <a:buNone/>
              <a:defRPr/>
            </a:pPr>
            <a:r>
              <a:rPr lang="es-ES" sz="1300" dirty="0" smtClean="0">
                <a:solidFill>
                  <a:schemeClr val="tx1"/>
                </a:solidFill>
              </a:rPr>
              <a:t>¿Qué se requiere para conseguir que se ordenen las Medidas en Frontera?</a:t>
            </a:r>
          </a:p>
          <a:p>
            <a:pPr fontAlgn="auto">
              <a:spcAft>
                <a:spcPts val="0"/>
              </a:spcAft>
              <a:buClrTx/>
              <a:buFont typeface="Wingdings" pitchFamily="2" charset="2"/>
              <a:buChar char="§"/>
              <a:defRPr/>
            </a:pPr>
            <a:r>
              <a:rPr lang="es-ES" sz="1300" dirty="0" smtClean="0">
                <a:solidFill>
                  <a:schemeClr val="tx1"/>
                </a:solidFill>
              </a:rPr>
              <a:t>Acreditar el interés jurídico (Titularidad) o estar facultado para solicitarlas.</a:t>
            </a:r>
          </a:p>
          <a:p>
            <a:pPr fontAlgn="auto">
              <a:spcAft>
                <a:spcPts val="0"/>
              </a:spcAft>
              <a:buClrTx/>
              <a:buFont typeface="Wingdings" pitchFamily="2" charset="2"/>
              <a:buChar char="§"/>
              <a:defRPr/>
            </a:pPr>
            <a:r>
              <a:rPr lang="es-ES" sz="1300" dirty="0" smtClean="0">
                <a:solidFill>
                  <a:schemeClr val="tx1"/>
                </a:solidFill>
              </a:rPr>
              <a:t>Exista Mercancía en tránsito hacia una aduana del País para su internación.</a:t>
            </a:r>
          </a:p>
          <a:p>
            <a:pPr fontAlgn="auto">
              <a:spcAft>
                <a:spcPts val="0"/>
              </a:spcAft>
              <a:buClrTx/>
              <a:buFont typeface="Wingdings" pitchFamily="2" charset="2"/>
              <a:buChar char="§"/>
              <a:defRPr/>
            </a:pPr>
            <a:r>
              <a:rPr lang="es-ES" sz="1300" dirty="0" smtClean="0">
                <a:solidFill>
                  <a:schemeClr val="tx1"/>
                </a:solidFill>
              </a:rPr>
              <a:t>Un Procedimiento de Infracción Administrativa o una Averiguación Previa.</a:t>
            </a:r>
          </a:p>
          <a:p>
            <a:pPr fontAlgn="auto">
              <a:spcAft>
                <a:spcPts val="0"/>
              </a:spcAft>
              <a:buClrTx/>
              <a:buFont typeface="Wingdings 2"/>
              <a:buNone/>
              <a:defRPr/>
            </a:pPr>
            <a:endParaRPr lang="es-ES" sz="1300" dirty="0" smtClean="0">
              <a:solidFill>
                <a:schemeClr val="tx1"/>
              </a:solidFill>
            </a:endParaRPr>
          </a:p>
          <a:p>
            <a:pPr algn="r" fontAlgn="auto">
              <a:spcAft>
                <a:spcPts val="0"/>
              </a:spcAft>
              <a:buFont typeface="Wingdings 2"/>
              <a:buNone/>
              <a:defRPr/>
            </a:pPr>
            <a:endParaRPr lang="es-ES" sz="900" b="1" dirty="0" smtClean="0">
              <a:solidFill>
                <a:schemeClr val="tx1"/>
              </a:solidFill>
              <a:cs typeface="Arial" pitchFamily="34" charset="0"/>
            </a:endParaRPr>
          </a:p>
          <a:p>
            <a:pPr algn="r" fontAlgn="auto">
              <a:spcAft>
                <a:spcPts val="0"/>
              </a:spcAft>
              <a:buFont typeface="Wingdings 2"/>
              <a:buNone/>
              <a:defRPr/>
            </a:pPr>
            <a:r>
              <a:rPr lang="es-ES" sz="900" b="1" dirty="0" smtClean="0">
                <a:solidFill>
                  <a:schemeClr val="tx1"/>
                </a:solidFill>
                <a:cs typeface="Arial" pitchFamily="34" charset="0"/>
              </a:rPr>
              <a:t>Lic. Rosalba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a:t>
            </a:r>
          </a:p>
          <a:p>
            <a:pPr marL="256032" indent="-228600" algn="r" fontAlgn="auto">
              <a:spcAft>
                <a:spcPts val="0"/>
              </a:spcAft>
              <a:buFont typeface="Wingdings 2"/>
              <a:buNone/>
              <a:defRPr/>
            </a:pPr>
            <a:r>
              <a:rPr lang="es-ES" sz="900" b="1" dirty="0" smtClean="0">
                <a:solidFill>
                  <a:schemeClr val="tx1"/>
                </a:solidFill>
                <a:cs typeface="Arial" pitchFamily="34" charset="0"/>
              </a:rPr>
              <a:t>A. Durán,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 SC</a:t>
            </a:r>
          </a:p>
          <a:p>
            <a:pPr marL="256032" indent="-228600" algn="r" fontAlgn="auto">
              <a:spcAft>
                <a:spcPts val="0"/>
              </a:spcAft>
              <a:buFont typeface="Wingdings 2"/>
              <a:buNone/>
              <a:defRPr/>
            </a:pPr>
            <a:r>
              <a:rPr lang="es-ES" sz="900" b="1" dirty="0" smtClean="0">
                <a:solidFill>
                  <a:schemeClr val="tx1"/>
                </a:solidFill>
                <a:cs typeface="Arial" pitchFamily="34" charset="0"/>
              </a:rPr>
              <a:t>14 de Octubre de 2011</a:t>
            </a:r>
            <a:endParaRPr lang="es-MX" sz="1300" dirty="0">
              <a:solidFill>
                <a:schemeClr val="tx1"/>
              </a:solidFill>
            </a:endParaRPr>
          </a:p>
        </p:txBody>
      </p:sp>
      <p:sp>
        <p:nvSpPr>
          <p:cNvPr id="4" name="3 Marcador de número de diapositiva"/>
          <p:cNvSpPr>
            <a:spLocks noGrp="1"/>
          </p:cNvSpPr>
          <p:nvPr>
            <p:ph type="sldNum" sz="quarter" idx="12"/>
          </p:nvPr>
        </p:nvSpPr>
        <p:spPr/>
        <p:txBody>
          <a:bodyPr/>
          <a:lstStyle/>
          <a:p>
            <a:pPr>
              <a:defRPr/>
            </a:pPr>
            <a:fld id="{764A0D5F-3F84-4974-B5CC-586ADC111631}" type="slidenum">
              <a:rPr lang="es-MX"/>
              <a:pPr>
                <a:defRPr/>
              </a:pPr>
              <a:t>8</a:t>
            </a:fld>
            <a:endParaRPr lang="es-MX"/>
          </a:p>
        </p:txBody>
      </p:sp>
    </p:spTree>
  </p:cSld>
  <p:clrMapOvr>
    <a:masterClrMapping/>
  </p:clrMapOvr>
  <p:transition>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31925" y="360363"/>
            <a:ext cx="7407275" cy="620712"/>
          </a:xfrm>
        </p:spPr>
        <p:style>
          <a:lnRef idx="2">
            <a:schemeClr val="accent5"/>
          </a:lnRef>
          <a:fillRef idx="1">
            <a:schemeClr val="lt1"/>
          </a:fillRef>
          <a:effectRef idx="0">
            <a:schemeClr val="accent5"/>
          </a:effectRef>
          <a:fontRef idx="minor">
            <a:schemeClr val="dk1"/>
          </a:fontRef>
        </p:style>
        <p:txBody>
          <a:bodyPr>
            <a:normAutofit fontScale="90000"/>
          </a:bodyPr>
          <a:lstStyle/>
          <a:p>
            <a:pPr algn="ctr" fontAlgn="auto">
              <a:spcAft>
                <a:spcPts val="0"/>
              </a:spcAft>
              <a:defRPr/>
            </a:pPr>
            <a:r>
              <a:rPr lang="es-ES" dirty="0" smtClean="0">
                <a:solidFill>
                  <a:schemeClr val="tx1"/>
                </a:solidFill>
              </a:rPr>
              <a:t>Medidas en Frontera</a:t>
            </a:r>
            <a:endParaRPr lang="es-MX" dirty="0">
              <a:solidFill>
                <a:schemeClr val="tx1"/>
              </a:solidFill>
            </a:endParaRPr>
          </a:p>
        </p:txBody>
      </p:sp>
      <p:sp>
        <p:nvSpPr>
          <p:cNvPr id="3" name="2 Subtítulo"/>
          <p:cNvSpPr>
            <a:spLocks noGrp="1"/>
          </p:cNvSpPr>
          <p:nvPr>
            <p:ph type="subTitle" idx="1"/>
          </p:nvPr>
        </p:nvSpPr>
        <p:spPr>
          <a:xfrm>
            <a:off x="1431925" y="1196975"/>
            <a:ext cx="7407275" cy="5327650"/>
          </a:xfrm>
        </p:spPr>
        <p:style>
          <a:lnRef idx="2">
            <a:schemeClr val="accent5"/>
          </a:lnRef>
          <a:fillRef idx="1">
            <a:schemeClr val="lt1"/>
          </a:fillRef>
          <a:effectRef idx="0">
            <a:schemeClr val="accent5"/>
          </a:effectRef>
          <a:fontRef idx="minor">
            <a:schemeClr val="dk1"/>
          </a:fontRef>
        </p:style>
        <p:txBody>
          <a:bodyPr>
            <a:normAutofit lnSpcReduction="10000"/>
          </a:bodyPr>
          <a:lstStyle/>
          <a:p>
            <a:pPr fontAlgn="auto">
              <a:spcAft>
                <a:spcPts val="0"/>
              </a:spcAft>
              <a:buFont typeface="Wingdings 2"/>
              <a:buNone/>
              <a:defRPr/>
            </a:pPr>
            <a:endParaRPr lang="es-ES" sz="900" dirty="0" smtClean="0">
              <a:solidFill>
                <a:schemeClr val="tx1"/>
              </a:solidFill>
            </a:endParaRPr>
          </a:p>
          <a:p>
            <a:pPr fontAlgn="auto">
              <a:spcAft>
                <a:spcPts val="0"/>
              </a:spcAft>
              <a:buFont typeface="Wingdings 2"/>
              <a:buNone/>
              <a:defRPr/>
            </a:pPr>
            <a:r>
              <a:rPr lang="es-ES" sz="1300" dirty="0" smtClean="0">
                <a:solidFill>
                  <a:schemeClr val="tx1"/>
                </a:solidFill>
              </a:rPr>
              <a:t>¿En qué consisten las Medidas en Frontera?</a:t>
            </a:r>
          </a:p>
          <a:p>
            <a:pPr algn="just" fontAlgn="auto">
              <a:spcAft>
                <a:spcPts val="0"/>
              </a:spcAft>
              <a:buFont typeface="Wingdings 2"/>
              <a:buNone/>
              <a:defRPr/>
            </a:pPr>
            <a:r>
              <a:rPr lang="es-ES" sz="1300" dirty="0" smtClean="0">
                <a:solidFill>
                  <a:schemeClr val="tx1"/>
                </a:solidFill>
              </a:rPr>
              <a:t>En la identificación de contenedores y su apertura para detectar la Mercancía Apócrifa, levantar un acta para inventariarla y enviarla asegurada a un depósito fiscal.</a:t>
            </a: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just" fontAlgn="auto">
              <a:spcAft>
                <a:spcPts val="0"/>
              </a:spcAft>
              <a:buFont typeface="Wingdings 2"/>
              <a:buNone/>
              <a:defRPr/>
            </a:pPr>
            <a:endParaRPr lang="es-ES" sz="1300" dirty="0" smtClean="0">
              <a:solidFill>
                <a:schemeClr val="tx1"/>
              </a:solidFill>
            </a:endParaRPr>
          </a:p>
          <a:p>
            <a:pPr algn="r" fontAlgn="auto">
              <a:spcAft>
                <a:spcPts val="0"/>
              </a:spcAft>
              <a:buFont typeface="Wingdings 2"/>
              <a:buNone/>
              <a:defRPr/>
            </a:pPr>
            <a:r>
              <a:rPr lang="es-ES" sz="900" b="1" dirty="0" smtClean="0">
                <a:solidFill>
                  <a:schemeClr val="tx1"/>
                </a:solidFill>
                <a:cs typeface="Arial" pitchFamily="34" charset="0"/>
              </a:rPr>
              <a:t>Lic. Rosalba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a:t>
            </a:r>
          </a:p>
          <a:p>
            <a:pPr marL="256032" indent="-228600" algn="r" fontAlgn="auto">
              <a:spcAft>
                <a:spcPts val="0"/>
              </a:spcAft>
              <a:buFont typeface="Wingdings 2"/>
              <a:buNone/>
              <a:defRPr/>
            </a:pPr>
            <a:r>
              <a:rPr lang="es-ES" sz="900" b="1" dirty="0" smtClean="0">
                <a:solidFill>
                  <a:schemeClr val="tx1"/>
                </a:solidFill>
                <a:cs typeface="Arial" pitchFamily="34" charset="0"/>
              </a:rPr>
              <a:t>A. Durán, </a:t>
            </a:r>
            <a:r>
              <a:rPr lang="es-ES" sz="900" b="1" dirty="0" err="1" smtClean="0">
                <a:solidFill>
                  <a:schemeClr val="tx1"/>
                </a:solidFill>
                <a:cs typeface="Arial" pitchFamily="34" charset="0"/>
              </a:rPr>
              <a:t>Elizalde</a:t>
            </a:r>
            <a:r>
              <a:rPr lang="es-ES" sz="900" b="1" dirty="0" smtClean="0">
                <a:solidFill>
                  <a:schemeClr val="tx1"/>
                </a:solidFill>
                <a:cs typeface="Arial" pitchFamily="34" charset="0"/>
              </a:rPr>
              <a:t> Perdiz, SC</a:t>
            </a:r>
          </a:p>
          <a:p>
            <a:pPr marL="256032" indent="-228600" algn="r" fontAlgn="auto">
              <a:spcAft>
                <a:spcPts val="0"/>
              </a:spcAft>
              <a:buFont typeface="Wingdings 2"/>
              <a:buNone/>
              <a:defRPr/>
            </a:pPr>
            <a:r>
              <a:rPr lang="es-ES" sz="900" b="1" dirty="0" smtClean="0">
                <a:solidFill>
                  <a:schemeClr val="tx1"/>
                </a:solidFill>
                <a:cs typeface="Arial" pitchFamily="34" charset="0"/>
              </a:rPr>
              <a:t>14 de Octubre de 2011</a:t>
            </a:r>
            <a:endParaRPr lang="es-MX" sz="900" dirty="0">
              <a:solidFill>
                <a:schemeClr val="tx1"/>
              </a:solidFill>
            </a:endParaRPr>
          </a:p>
        </p:txBody>
      </p:sp>
      <p:sp>
        <p:nvSpPr>
          <p:cNvPr id="4" name="3 Marcador de número de diapositiva"/>
          <p:cNvSpPr>
            <a:spLocks noGrp="1"/>
          </p:cNvSpPr>
          <p:nvPr>
            <p:ph type="sldNum" sz="quarter" idx="12"/>
          </p:nvPr>
        </p:nvSpPr>
        <p:spPr/>
        <p:txBody>
          <a:bodyPr/>
          <a:lstStyle/>
          <a:p>
            <a:pPr>
              <a:defRPr/>
            </a:pPr>
            <a:fld id="{78BA4EA9-48CC-4D0B-8FE9-B55DEEE09FF4}" type="slidenum">
              <a:rPr lang="es-MX"/>
              <a:pPr>
                <a:defRPr/>
              </a:pPr>
              <a:t>9</a:t>
            </a:fld>
            <a:endParaRPr lang="es-MX"/>
          </a:p>
        </p:txBody>
      </p:sp>
    </p:spTree>
  </p:cSld>
  <p:clrMapOvr>
    <a:masterClrMapping/>
  </p:clrMapOvr>
  <p:transition>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123</TotalTime>
  <Words>1185</Words>
  <Application>Microsoft Office PowerPoint</Application>
  <PresentationFormat>Presentación en pantalla (4:3)</PresentationFormat>
  <Paragraphs>185</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Solsticio</vt:lpstr>
      <vt:lpstr>Diapositiva 1</vt:lpstr>
      <vt:lpstr>Diapositiva 2</vt:lpstr>
      <vt:lpstr>Medidas en Frontera</vt:lpstr>
      <vt:lpstr>Medidas en Frontera</vt:lpstr>
      <vt:lpstr>Medidas en Frontera</vt:lpstr>
      <vt:lpstr>Medidas en Frontera</vt:lpstr>
      <vt:lpstr>Medidas en Frontera</vt:lpstr>
      <vt:lpstr>Medidas en Frontera</vt:lpstr>
      <vt:lpstr>Medidas en Frontera</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Lupita</dc:creator>
  <cp:lastModifiedBy>CNCA</cp:lastModifiedBy>
  <cp:revision>49</cp:revision>
  <dcterms:created xsi:type="dcterms:W3CDTF">2011-10-12T01:14:41Z</dcterms:created>
  <dcterms:modified xsi:type="dcterms:W3CDTF">2011-10-13T22:08:20Z</dcterms:modified>
</cp:coreProperties>
</file>