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4825" cy="9293225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1D0D2E4-BD5D-4F45-A27C-71E9B9151BEF}" type="datetimeFigureOut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5025" cy="3484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414838"/>
            <a:ext cx="5483225" cy="4181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6500"/>
            <a:ext cx="29702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3025" y="8826500"/>
            <a:ext cx="29702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CBFD587-2785-4919-8B84-25EE1AF1A08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8 Elipse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446532-C0AF-4B91-9DAB-167F329A61AD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7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8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75D4FD-52BF-4F31-87F4-4FA5E5372C3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8109B-7C21-45F0-9447-0FB3BBBF7549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0DAA6-F762-4E13-94C2-4CCD27E99F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E5CF7-1BE4-4F1A-8730-349656202B61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390D8-E5C6-43EE-BBB1-00C5BC87D20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F800-086C-4128-B2C6-94FC2D045059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D8EF1-2931-486B-88C2-529368E2FF5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9 Rectángulo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8 Elipse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01EFB1-4F0A-40CB-9956-65DA1EF64AC4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48CEDB-3941-465F-B039-32D0F2FC7C8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F5D57-3305-4A05-8D08-31B6EC779198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E5511-92CD-447F-871C-B60E7626666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FE3DB1-9AD6-4F47-A8E8-56507CD4F7DD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42CBA4-9233-4BC7-BA9B-F4A70DF244C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189A2-E5CB-43D1-B5C3-C4366E838DBC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4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4EE2E-0A94-4BE2-B1B1-70AAC303E9E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5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013685-5009-4845-9CE1-6A07FC20EEC1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AF4953-A835-42E7-AE67-4A9208DEFDC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85D852-7A94-476A-A86B-DB595B0F329C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D212E2-5580-431D-959F-4791E4F401B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8 Proceso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Proceso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6719DE-0D9E-4CC6-A63F-38F602B3152B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2D5CD1-9847-47DD-9719-16643516EA0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8 Marcador de texto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D1DE1B8-BB80-4F26-B5B5-F1A41D7436F5}" type="datetime1">
              <a:rPr lang="es-MX"/>
              <a:pPr>
                <a:defRPr/>
              </a:pPr>
              <a:t>13/10/2011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DBF6E487-B036-440B-B94A-8417F7BC2AE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6" r:id="rId5"/>
    <p:sldLayoutId id="2147483741" r:id="rId6"/>
    <p:sldLayoutId id="2147483747" r:id="rId7"/>
    <p:sldLayoutId id="2147483748" r:id="rId8"/>
    <p:sldLayoutId id="2147483749" r:id="rId9"/>
    <p:sldLayoutId id="2147483740" r:id="rId10"/>
    <p:sldLayoutId id="214748373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1925" y="476250"/>
            <a:ext cx="7407275" cy="5976938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 smtClean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III Seminario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es-ES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4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 Derecho de Autor en el Ámbito Editorial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05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05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 de Octubre de 2011</a:t>
            </a:r>
            <a:endParaRPr lang="es-MX" sz="105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ED5F0C-1C31-4D51-9D41-CDC3AA79C08B}" type="slidenum">
              <a:rPr lang="es-MX"/>
              <a:pPr>
                <a:defRPr/>
              </a:pPr>
              <a:t>1</a:t>
            </a:fld>
            <a:endParaRPr lang="es-MX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1773238"/>
            <a:ext cx="6400800" cy="46799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Autoridades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ES" dirty="0" smtClean="0">
                <a:solidFill>
                  <a:schemeClr val="tx1"/>
                </a:solidFill>
              </a:rPr>
              <a:t>administrativas</a:t>
            </a:r>
            <a:br>
              <a:rPr lang="es-ES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/>
            </a:r>
            <a:br>
              <a:rPr lang="es-MX" dirty="0" smtClean="0">
                <a:solidFill>
                  <a:schemeClr val="tx1"/>
                </a:solidFill>
              </a:rPr>
            </a:br>
            <a:endParaRPr lang="es-MX" sz="1050" dirty="0">
              <a:solidFill>
                <a:schemeClr val="tx1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6516688" y="5805488"/>
            <a:ext cx="2159000" cy="576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050" b="1" dirty="0" err="1">
                <a:latin typeface="Arial" pitchFamily="34" charset="0"/>
                <a:cs typeface="Arial" pitchFamily="34" charset="0"/>
              </a:rPr>
              <a:t>Elizalde</a:t>
            </a:r>
            <a:r>
              <a:rPr lang="es-ES" sz="1050" b="1" dirty="0"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050" b="1" dirty="0" err="1">
                <a:latin typeface="Arial" pitchFamily="34" charset="0"/>
                <a:cs typeface="Arial" pitchFamily="34" charset="0"/>
              </a:rPr>
              <a:t>Elizalde</a:t>
            </a:r>
            <a:r>
              <a:rPr lang="es-ES" sz="1050" b="1" dirty="0"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>
                <a:latin typeface="Arial" pitchFamily="34" charset="0"/>
                <a:cs typeface="Arial" pitchFamily="34" charset="0"/>
              </a:rPr>
              <a:t>14 de Octubre de 2011</a:t>
            </a:r>
            <a:endParaRPr lang="es-MX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78CB90-BFF0-413C-B5FA-F27AFEDF2630}" type="slidenum">
              <a:rPr lang="es-MX"/>
              <a:pPr>
                <a:defRPr/>
              </a:pPr>
              <a:t>2</a:t>
            </a:fld>
            <a:endParaRPr lang="es-MX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76375" y="404813"/>
            <a:ext cx="7405688" cy="83661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Autoridades Administrativas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1925" y="1484313"/>
            <a:ext cx="7407275" cy="504031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ClrTx/>
              <a:buFontTx/>
              <a:buChar char="-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El fundamento Constitucional es el artículo 28.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ClrTx/>
              <a:buFontTx/>
              <a:buChar char="-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El Instituto Nacional del Derecho de Autor (Artículo 208 LFDA).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ClrTx/>
              <a:buFontTx/>
              <a:buChar char="-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Tiene facultades para: (Artículo 209 y 210 LFDA y 103 del Reglamento de la LFDA).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ClrTx/>
              <a:buFont typeface="Wingdings 2"/>
              <a:buAutoNum type="arabicParenR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Registro de Obras (Art. 163 LFDA).</a:t>
            </a: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algn="just" fontAlgn="auto">
              <a:spcAft>
                <a:spcPts val="0"/>
              </a:spcAft>
              <a:buClrTx/>
              <a:buFont typeface="Wingdings 2"/>
              <a:buAutoNum type="arabicParenR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Inscripción de Contratos relativos a la explotación o aprovechamiento de los Derechos Patrimoniales de las Obras (Art. 163 LFDA).</a:t>
            </a: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ClrTx/>
              <a:buFont typeface="Wingdings 2"/>
              <a:buAutoNum type="arabicParenR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Otorgamiento de Reservas (Art. 174 LFDA).</a:t>
            </a: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ClrTx/>
              <a:buFont typeface="Wingdings 2"/>
              <a:buAutoNum type="arabicParenR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Reconocimiento de Sociedades de Gestión Colectiva (Art. 193 LFDA).</a:t>
            </a: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algn="just" fontAlgn="auto">
              <a:spcAft>
                <a:spcPts val="0"/>
              </a:spcAft>
              <a:buClrTx/>
              <a:buFont typeface="Wingdings 2"/>
              <a:buAutoNum type="arabicParenR"/>
              <a:defRPr/>
            </a:pPr>
            <a:r>
              <a:rPr lang="es-ES" sz="1500" dirty="0" smtClean="0">
                <a:solidFill>
                  <a:schemeClr val="tx1"/>
                </a:solidFill>
              </a:rPr>
              <a:t>Resolver controversias relativas a los Derechos Morales de los Autores (Omisión de los Créditos, Modificación o Mutilación de la Obra sin consentimiento) (Arts. 229 y 230 LFDA y Arts. 156 a 160 del Reglamento de la LFDA).</a:t>
            </a: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 de Octubre de 2011</a:t>
            </a:r>
            <a:endParaRPr lang="es-MX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ES" sz="1500" dirty="0" smtClean="0">
              <a:solidFill>
                <a:schemeClr val="tx1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43A6FE-2E9A-4E57-AF76-FD7474CEBE45}" type="slidenum">
              <a:rPr lang="es-MX"/>
              <a:pPr>
                <a:defRPr/>
              </a:pPr>
              <a:t>3</a:t>
            </a:fld>
            <a:endParaRPr lang="es-MX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9080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Autoridades Administrativas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1925" y="1484313"/>
            <a:ext cx="7407275" cy="504031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41782" indent="-514350" fontAlgn="auto">
              <a:spcAft>
                <a:spcPts val="0"/>
              </a:spcAft>
              <a:buFont typeface="+mj-lt"/>
              <a:buAutoNum type="arabicParenR" startAt="6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+mj-lt"/>
              <a:buAutoNum type="arabicParenR" startAt="6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Avenir a las partes en una controversia relativa o derivada de la explotación de los Derechos de Autor (Art. 218 LFDA).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+mj-lt"/>
              <a:buAutoNum type="arabicParenR" startAt="7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Presidir y coordinar el Procedimiento de Arbitraje en casos relacionados a controversias derivadas de Derechos de Autor (Art. 219 y demás relativos LFDA, así como, los aplicables del Código de Comercio).</a:t>
            </a: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+mj-lt"/>
              <a:buAutoNum type="arabicParenR" startAt="7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Declarar las Infracciones en Materia de Derechos de Autor que terceros puedan cometer (Art. 229 y 230 LFDA) e imponer multas (Art. 230 LFDA).</a:t>
            </a: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+mj-lt"/>
              <a:buAutoNum type="arabicParenR" startAt="7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Suscribir resoluciones administrativas declarando la Nulidad, Cancelación o Caducidad de Reservas (Arts. 183 a 187 LFDA).</a:t>
            </a: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+mj-lt"/>
              <a:buAutoNum type="arabicParenR" startAt="7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Asignar el Número Internacional Normalizado del Libro (ISBN) y el Número Internacional Normalizado para Publicaciones Periódicas (ISSN) (Art. 86 del Reglamento de la LFDA).</a:t>
            </a: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 de Octubre de 2011</a:t>
            </a:r>
            <a:endParaRPr lang="es-MX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arenR" startAt="7"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283DED-5102-474A-A2AD-34CF889D4D23}" type="slidenum">
              <a:rPr lang="es-MX"/>
              <a:pPr>
                <a:defRPr/>
              </a:pPr>
              <a:t>4</a:t>
            </a:fld>
            <a:endParaRPr lang="es-MX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9810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Autoridades Administrativas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1925" y="1557338"/>
            <a:ext cx="7407275" cy="496728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41782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z="9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El Instituto Mexicano de la Propiedad Industrial (IMPI) el artículo 232 de LFDA le da la competencia para conocer de las Infracciones en Materia de Comercio relativas a la explotación no autorizada de los Derechos Patrimoniales de Autor (Arts. 231 a 236 LFDA y Título Sexto y Séptimo de la Ley de la Propiedad Industrial).</a:t>
            </a:r>
          </a:p>
          <a:p>
            <a:pPr marL="541782" indent="-5143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Sala Especializada en Materia de Propiedad Intelectual del Tribunal Federal de Justicia Fiscal y Administrativa (SEPI):</a:t>
            </a: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Conoce de los actos suscritos por el INDA y de los actos o resoluciones del IMPI respecto de los Procedimientos de Infracciones en Materia de Comercio (Competencia en virtud de la aplicabilidad de la Ley Federal de Procedimiento Administrativo).</a:t>
            </a: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Conoce de los actos administrativos suscritos por ambas autoridades en un juicio denominado Juicio de Nulidad.</a:t>
            </a:r>
          </a:p>
          <a:p>
            <a:pPr marL="541782" indent="-51435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Tribunales Colegiados en Materia Administrativa:</a:t>
            </a: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Conoce de las resoluciones suscritas por la Sala Especializada (SEPI) en el Juicio de Amparo.</a:t>
            </a:r>
          </a:p>
          <a:p>
            <a:pPr marL="541782" indent="-51435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 de Octubre de 2011</a:t>
            </a:r>
            <a:endParaRPr lang="es-MX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6DC77-11A5-4A5F-853E-545A9BDF6377}" type="slidenum">
              <a:rPr lang="es-MX"/>
              <a:pPr>
                <a:defRPr/>
              </a:pPr>
              <a:t>5</a:t>
            </a:fld>
            <a:endParaRPr lang="es-MX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76517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/>
                </a:solidFill>
              </a:rPr>
              <a:t>Autoridades Administrativas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31925" y="1341438"/>
            <a:ext cx="7407275" cy="518318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41782" indent="-514350" algn="just" fontAlgn="auto">
              <a:spcAft>
                <a:spcPts val="0"/>
              </a:spcAft>
              <a:buFont typeface="Wingdings 2"/>
              <a:buNone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300" b="1" u="sng" dirty="0" smtClean="0">
                <a:solidFill>
                  <a:schemeClr val="tx1"/>
                </a:solidFill>
              </a:rPr>
              <a:t>Autoridades No Administrativas, sino judiciales que tienen competencia para conocer de</a:t>
            </a:r>
          </a:p>
          <a:p>
            <a:pPr marL="541782" indent="-51435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300" b="1" u="sng" dirty="0" smtClean="0">
                <a:solidFill>
                  <a:schemeClr val="tx1"/>
                </a:solidFill>
              </a:rPr>
              <a:t>cuestiones derivadas de la titularidad de los Derechos de Autor:</a:t>
            </a:r>
          </a:p>
          <a:p>
            <a:pPr marL="541782" indent="-514350" algn="just" fontAlgn="auto">
              <a:spcAft>
                <a:spcPts val="0"/>
              </a:spcAft>
              <a:buFont typeface="Wingdings 2"/>
              <a:buNone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Juez Civil o Mercantil Federal: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6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Tiene competencia para conocer de disputas relativas a la reparación del daño civil o moral ocasionado por la explotación no autorizada de los derechos de autor.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6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Controversias relativas a licenciamiento de los derechos patrimoniales entre otras.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6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Impugnaciones de Registros de Obras (Art. 213 LFDA).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algn="just" fontAlgn="auto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Juez Penal en el Fuero Federal tiene competencia para conocer de los delitos o conductas delictivas previstas en el artículo 424 y demás relativos y aplicables del Código Penal Federal (Art. 215 LFDA).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8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300" dirty="0" smtClean="0">
                <a:solidFill>
                  <a:schemeClr val="tx1"/>
                </a:solidFill>
              </a:rPr>
              <a:t>	</a:t>
            </a:r>
            <a:r>
              <a:rPr lang="es-ES" sz="1000" dirty="0" smtClean="0">
                <a:solidFill>
                  <a:schemeClr val="tx1"/>
                </a:solidFill>
              </a:rPr>
              <a:t>Bibliografía: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dirty="0" smtClean="0">
                <a:solidFill>
                  <a:schemeClr val="tx1"/>
                </a:solidFill>
              </a:rPr>
              <a:t>	- Ley Federal del Derecho de Autor, México 2011, Ediciones Fiscales ISEF, S.A.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dirty="0" smtClean="0">
                <a:solidFill>
                  <a:schemeClr val="tx1"/>
                </a:solidFill>
              </a:rPr>
              <a:t>	- Ley de la Propiedad Industrial, México, 2010.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dirty="0" smtClean="0">
                <a:solidFill>
                  <a:schemeClr val="tx1"/>
                </a:solidFill>
              </a:rPr>
              <a:t>	- Código Penal Federal, México, 2011; Ediciones Fiscales ISEF, S.A.</a:t>
            </a: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000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Wingdings 2"/>
              <a:buNone/>
              <a:defRPr/>
            </a:pPr>
            <a:endParaRPr lang="es-ES" sz="1000" dirty="0" smtClean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Lic. Rosalba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A. Durán, </a:t>
            </a:r>
            <a:r>
              <a:rPr lang="es-ES" sz="10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Elizalde</a:t>
            </a: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Perdiz, SC</a:t>
            </a:r>
          </a:p>
          <a:p>
            <a:pPr marL="256032" indent="-22860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1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14 de Octubre de 2011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AD86B-7908-4017-909C-57A83816643E}" type="slidenum">
              <a:rPr lang="es-MX"/>
              <a:pPr>
                <a:defRPr/>
              </a:pPr>
              <a:t>6</a:t>
            </a:fld>
            <a:endParaRPr lang="es-MX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664</Words>
  <Application>Microsoft Office PowerPoint</Application>
  <PresentationFormat>Presentación en pantalla (4:3)</PresentationFormat>
  <Paragraphs>109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Solsticio</vt:lpstr>
      <vt:lpstr>Diapositiva 1</vt:lpstr>
      <vt:lpstr>Autoridades administrativas     </vt:lpstr>
      <vt:lpstr>Autoridades Administrativas</vt:lpstr>
      <vt:lpstr>Autoridades Administrativas</vt:lpstr>
      <vt:lpstr>Autoridades Administrativas</vt:lpstr>
      <vt:lpstr>Autoridades Administrativas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</dc:creator>
  <cp:lastModifiedBy>CNCA</cp:lastModifiedBy>
  <cp:revision>38</cp:revision>
  <dcterms:created xsi:type="dcterms:W3CDTF">2011-10-12T01:13:42Z</dcterms:created>
  <dcterms:modified xsi:type="dcterms:W3CDTF">2011-10-13T22:06:34Z</dcterms:modified>
</cp:coreProperties>
</file>